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441" r:id="rId2"/>
    <p:sldId id="442" r:id="rId3"/>
    <p:sldId id="443" r:id="rId4"/>
    <p:sldId id="403" r:id="rId5"/>
    <p:sldId id="390" r:id="rId6"/>
    <p:sldId id="448" r:id="rId7"/>
    <p:sldId id="449" r:id="rId8"/>
    <p:sldId id="433" r:id="rId9"/>
    <p:sldId id="436" r:id="rId10"/>
    <p:sldId id="339" r:id="rId11"/>
    <p:sldId id="346" r:id="rId12"/>
    <p:sldId id="440" r:id="rId13"/>
    <p:sldId id="323" r:id="rId14"/>
    <p:sldId id="332" r:id="rId15"/>
    <p:sldId id="409" r:id="rId16"/>
    <p:sldId id="451" r:id="rId17"/>
    <p:sldId id="392" r:id="rId18"/>
    <p:sldId id="406" r:id="rId19"/>
    <p:sldId id="411" r:id="rId20"/>
    <p:sldId id="321" r:id="rId21"/>
    <p:sldId id="415" r:id="rId22"/>
    <p:sldId id="439" r:id="rId23"/>
    <p:sldId id="430" r:id="rId24"/>
    <p:sldId id="319" r:id="rId25"/>
    <p:sldId id="320" r:id="rId26"/>
    <p:sldId id="419" r:id="rId27"/>
    <p:sldId id="422" r:id="rId28"/>
    <p:sldId id="423" r:id="rId29"/>
    <p:sldId id="450" r:id="rId30"/>
    <p:sldId id="394" r:id="rId31"/>
    <p:sldId id="424" r:id="rId32"/>
    <p:sldId id="316" r:id="rId33"/>
    <p:sldId id="429" r:id="rId34"/>
    <p:sldId id="291" r:id="rId35"/>
    <p:sldId id="297" r:id="rId36"/>
    <p:sldId id="308" r:id="rId37"/>
    <p:sldId id="375" r:id="rId38"/>
    <p:sldId id="355" r:id="rId39"/>
    <p:sldId id="431" r:id="rId40"/>
    <p:sldId id="359" r:id="rId41"/>
    <p:sldId id="342" r:id="rId42"/>
    <p:sldId id="322" r:id="rId43"/>
    <p:sldId id="354" r:id="rId44"/>
  </p:sldIdLst>
  <p:sldSz cx="12192000" cy="6858000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90EC6-E9D4-4F4A-8C31-0E0180913800}" v="4" dt="2025-11-22T20:00:26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 snapToGrid="0">
      <p:cViewPr varScale="1">
        <p:scale>
          <a:sx n="96" d="100"/>
          <a:sy n="96" d="100"/>
        </p:scale>
        <p:origin x="14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Sabeeh AL-Mayah" userId="85e97d476e4d4470" providerId="LiveId" clId="{1031F39B-6E0D-4137-AB17-7D5D585083E3}"/>
    <pc:docChg chg="undo custSel addSld delSld modSld">
      <pc:chgData name="Dr.Sabeeh AL-Mayah" userId="85e97d476e4d4470" providerId="LiveId" clId="{1031F39B-6E0D-4137-AB17-7D5D585083E3}" dt="2025-11-29T21:19:22.421" v="397" actId="20577"/>
      <pc:docMkLst>
        <pc:docMk/>
      </pc:docMkLst>
      <pc:sldChg chg="addSp delSp modSp mod">
        <pc:chgData name="Dr.Sabeeh AL-Mayah" userId="85e97d476e4d4470" providerId="LiveId" clId="{1031F39B-6E0D-4137-AB17-7D5D585083E3}" dt="2025-11-13T20:03:03.793" v="330" actId="14100"/>
        <pc:sldMkLst>
          <pc:docMk/>
          <pc:sldMk cId="0" sldId="297"/>
        </pc:sldMkLst>
        <pc:picChg chg="add mod">
          <ac:chgData name="Dr.Sabeeh AL-Mayah" userId="85e97d476e4d4470" providerId="LiveId" clId="{1031F39B-6E0D-4137-AB17-7D5D585083E3}" dt="2025-11-13T20:02:19.912" v="326" actId="14100"/>
          <ac:picMkLst>
            <pc:docMk/>
            <pc:sldMk cId="0" sldId="297"/>
            <ac:picMk id="4" creationId="{20F3E406-9FAC-B737-4895-C1816D156C85}"/>
          </ac:picMkLst>
        </pc:picChg>
        <pc:picChg chg="add mod">
          <ac:chgData name="Dr.Sabeeh AL-Mayah" userId="85e97d476e4d4470" providerId="LiveId" clId="{1031F39B-6E0D-4137-AB17-7D5D585083E3}" dt="2025-11-13T20:03:03.793" v="330" actId="14100"/>
          <ac:picMkLst>
            <pc:docMk/>
            <pc:sldMk cId="0" sldId="297"/>
            <ac:picMk id="5" creationId="{A289A89E-9271-8E3B-E164-68B9D5F58CCB}"/>
          </ac:picMkLst>
        </pc:picChg>
      </pc:sldChg>
      <pc:sldChg chg="modSp mod">
        <pc:chgData name="Dr.Sabeeh AL-Mayah" userId="85e97d476e4d4470" providerId="LiveId" clId="{1031F39B-6E0D-4137-AB17-7D5D585083E3}" dt="2025-11-20T17:23:43.744" v="374" actId="14100"/>
        <pc:sldMkLst>
          <pc:docMk/>
          <pc:sldMk cId="0" sldId="308"/>
        </pc:sldMkLst>
        <pc:spChg chg="mod">
          <ac:chgData name="Dr.Sabeeh AL-Mayah" userId="85e97d476e4d4470" providerId="LiveId" clId="{1031F39B-6E0D-4137-AB17-7D5D585083E3}" dt="2025-11-20T17:23:43.744" v="374" actId="14100"/>
          <ac:spMkLst>
            <pc:docMk/>
            <pc:sldMk cId="0" sldId="308"/>
            <ac:spMk id="61443" creationId="{C223F02A-F878-FD5C-F6DE-E919F4B34DDC}"/>
          </ac:spMkLst>
        </pc:spChg>
      </pc:sldChg>
      <pc:sldChg chg="modSp mod">
        <pc:chgData name="Dr.Sabeeh AL-Mayah" userId="85e97d476e4d4470" providerId="LiveId" clId="{1031F39B-6E0D-4137-AB17-7D5D585083E3}" dt="2025-11-20T17:16:22.401" v="358" actId="6549"/>
        <pc:sldMkLst>
          <pc:docMk/>
          <pc:sldMk cId="0" sldId="319"/>
        </pc:sldMkLst>
        <pc:spChg chg="mod">
          <ac:chgData name="Dr.Sabeeh AL-Mayah" userId="85e97d476e4d4470" providerId="LiveId" clId="{1031F39B-6E0D-4137-AB17-7D5D585083E3}" dt="2025-11-20T17:16:22.401" v="358" actId="6549"/>
          <ac:spMkLst>
            <pc:docMk/>
            <pc:sldMk cId="0" sldId="319"/>
            <ac:spMk id="134146" creationId="{0A15879A-1AFE-E128-F0A2-82D14287BAA1}"/>
          </ac:spMkLst>
        </pc:spChg>
      </pc:sldChg>
      <pc:sldChg chg="modSp mod">
        <pc:chgData name="Dr.Sabeeh AL-Mayah" userId="85e97d476e4d4470" providerId="LiveId" clId="{1031F39B-6E0D-4137-AB17-7D5D585083E3}" dt="2025-11-20T17:17:22.654" v="359" actId="20577"/>
        <pc:sldMkLst>
          <pc:docMk/>
          <pc:sldMk cId="0" sldId="320"/>
        </pc:sldMkLst>
        <pc:spChg chg="mod">
          <ac:chgData name="Dr.Sabeeh AL-Mayah" userId="85e97d476e4d4470" providerId="LiveId" clId="{1031F39B-6E0D-4137-AB17-7D5D585083E3}" dt="2025-11-20T17:17:22.654" v="359" actId="20577"/>
          <ac:spMkLst>
            <pc:docMk/>
            <pc:sldMk cId="0" sldId="320"/>
            <ac:spMk id="135170" creationId="{283206B2-1C17-C4A8-8509-BF583E7B7C16}"/>
          </ac:spMkLst>
        </pc:spChg>
      </pc:sldChg>
      <pc:sldChg chg="modSp mod">
        <pc:chgData name="Dr.Sabeeh AL-Mayah" userId="85e97d476e4d4470" providerId="LiveId" clId="{1031F39B-6E0D-4137-AB17-7D5D585083E3}" dt="2025-11-20T17:13:17.522" v="356" actId="14100"/>
        <pc:sldMkLst>
          <pc:docMk/>
          <pc:sldMk cId="0" sldId="332"/>
        </pc:sldMkLst>
        <pc:spChg chg="mod">
          <ac:chgData name="Dr.Sabeeh AL-Mayah" userId="85e97d476e4d4470" providerId="LiveId" clId="{1031F39B-6E0D-4137-AB17-7D5D585083E3}" dt="2025-11-13T19:38:22.511" v="201" actId="1076"/>
          <ac:spMkLst>
            <pc:docMk/>
            <pc:sldMk cId="0" sldId="332"/>
            <ac:spMk id="155650" creationId="{39EE8C66-4E2E-AE68-166F-D831E395EA79}"/>
          </ac:spMkLst>
        </pc:spChg>
        <pc:spChg chg="mod">
          <ac:chgData name="Dr.Sabeeh AL-Mayah" userId="85e97d476e4d4470" providerId="LiveId" clId="{1031F39B-6E0D-4137-AB17-7D5D585083E3}" dt="2025-11-20T17:13:17.522" v="356" actId="14100"/>
          <ac:spMkLst>
            <pc:docMk/>
            <pc:sldMk cId="0" sldId="332"/>
            <ac:spMk id="155651" creationId="{91FFB968-121C-74E4-03C9-A622EB4815EA}"/>
          </ac:spMkLst>
        </pc:spChg>
        <pc:picChg chg="mod">
          <ac:chgData name="Dr.Sabeeh AL-Mayah" userId="85e97d476e4d4470" providerId="LiveId" clId="{1031F39B-6E0D-4137-AB17-7D5D585083E3}" dt="2025-11-13T19:37:44.608" v="196" actId="1076"/>
          <ac:picMkLst>
            <pc:docMk/>
            <pc:sldMk cId="0" sldId="332"/>
            <ac:picMk id="27652" creationId="{C61D4AAA-449B-A294-14C2-A14142254E06}"/>
          </ac:picMkLst>
        </pc:picChg>
      </pc:sldChg>
      <pc:sldChg chg="modSp mod">
        <pc:chgData name="Dr.Sabeeh AL-Mayah" userId="85e97d476e4d4470" providerId="LiveId" clId="{1031F39B-6E0D-4137-AB17-7D5D585083E3}" dt="2025-11-13T19:33:17.456" v="173" actId="20577"/>
        <pc:sldMkLst>
          <pc:docMk/>
          <pc:sldMk cId="0" sldId="339"/>
        </pc:sldMkLst>
        <pc:spChg chg="mod">
          <ac:chgData name="Dr.Sabeeh AL-Mayah" userId="85e97d476e4d4470" providerId="LiveId" clId="{1031F39B-6E0D-4137-AB17-7D5D585083E3}" dt="2025-11-13T19:33:17.456" v="173" actId="20577"/>
          <ac:spMkLst>
            <pc:docMk/>
            <pc:sldMk cId="0" sldId="339"/>
            <ac:spMk id="21509" creationId="{F8D94AA8-A8BC-4E35-36CA-44A53A5CCAB0}"/>
          </ac:spMkLst>
        </pc:spChg>
      </pc:sldChg>
      <pc:sldChg chg="delSp modSp mod">
        <pc:chgData name="Dr.Sabeeh AL-Mayah" userId="85e97d476e4d4470" providerId="LiveId" clId="{1031F39B-6E0D-4137-AB17-7D5D585083E3}" dt="2025-11-13T20:02:37.589" v="327" actId="21"/>
        <pc:sldMkLst>
          <pc:docMk/>
          <pc:sldMk cId="0" sldId="354"/>
        </pc:sldMkLst>
        <pc:spChg chg="mod">
          <ac:chgData name="Dr.Sabeeh AL-Mayah" userId="85e97d476e4d4470" providerId="LiveId" clId="{1031F39B-6E0D-4137-AB17-7D5D585083E3}" dt="2025-11-13T19:59:18.058" v="311" actId="14100"/>
          <ac:spMkLst>
            <pc:docMk/>
            <pc:sldMk cId="0" sldId="354"/>
            <ac:spMk id="184322" creationId="{A169E6B0-434F-600A-0A35-63CC7676B29B}"/>
          </ac:spMkLst>
        </pc:spChg>
        <pc:spChg chg="mod">
          <ac:chgData name="Dr.Sabeeh AL-Mayah" userId="85e97d476e4d4470" providerId="LiveId" clId="{1031F39B-6E0D-4137-AB17-7D5D585083E3}" dt="2025-11-13T19:57:58.997" v="295" actId="20577"/>
          <ac:spMkLst>
            <pc:docMk/>
            <pc:sldMk cId="0" sldId="354"/>
            <ac:spMk id="184323" creationId="{969D71E0-2314-0279-277C-EE11A00313A8}"/>
          </ac:spMkLst>
        </pc:spChg>
      </pc:sldChg>
      <pc:sldChg chg="add">
        <pc:chgData name="Dr.Sabeeh AL-Mayah" userId="85e97d476e4d4470" providerId="LiveId" clId="{1031F39B-6E0D-4137-AB17-7D5D585083E3}" dt="2025-11-20T17:08:02.596" v="342"/>
        <pc:sldMkLst>
          <pc:docMk/>
          <pc:sldMk cId="3140342113" sldId="390"/>
        </pc:sldMkLst>
      </pc:sldChg>
      <pc:sldChg chg="modSp mod">
        <pc:chgData name="Dr.Sabeeh AL-Mayah" userId="85e97d476e4d4470" providerId="LiveId" clId="{1031F39B-6E0D-4137-AB17-7D5D585083E3}" dt="2025-11-13T19:44:25.049" v="267" actId="313"/>
        <pc:sldMkLst>
          <pc:docMk/>
          <pc:sldMk cId="0" sldId="392"/>
        </pc:sldMkLst>
        <pc:spChg chg="mod">
          <ac:chgData name="Dr.Sabeeh AL-Mayah" userId="85e97d476e4d4470" providerId="LiveId" clId="{1031F39B-6E0D-4137-AB17-7D5D585083E3}" dt="2025-11-13T19:44:25.049" v="267" actId="313"/>
          <ac:spMkLst>
            <pc:docMk/>
            <pc:sldMk cId="0" sldId="392"/>
            <ac:spMk id="92163" creationId="{5DB8F176-4AE1-B66F-5035-D2425E6E2181}"/>
          </ac:spMkLst>
        </pc:spChg>
      </pc:sldChg>
      <pc:sldChg chg="modSp mod">
        <pc:chgData name="Dr.Sabeeh AL-Mayah" userId="85e97d476e4d4470" providerId="LiveId" clId="{1031F39B-6E0D-4137-AB17-7D5D585083E3}" dt="2025-11-20T17:20:44.041" v="362" actId="20577"/>
        <pc:sldMkLst>
          <pc:docMk/>
          <pc:sldMk cId="0" sldId="394"/>
        </pc:sldMkLst>
        <pc:spChg chg="mod">
          <ac:chgData name="Dr.Sabeeh AL-Mayah" userId="85e97d476e4d4470" providerId="LiveId" clId="{1031F39B-6E0D-4137-AB17-7D5D585083E3}" dt="2025-11-20T17:20:44.041" v="362" actId="20577"/>
          <ac:spMkLst>
            <pc:docMk/>
            <pc:sldMk cId="0" sldId="394"/>
            <ac:spMk id="57347" creationId="{A5E05BB9-4774-482A-1409-55FF01B4B561}"/>
          </ac:spMkLst>
        </pc:spChg>
      </pc:sldChg>
      <pc:sldChg chg="modSp mod">
        <pc:chgData name="Dr.Sabeeh AL-Mayah" userId="85e97d476e4d4470" providerId="LiveId" clId="{1031F39B-6E0D-4137-AB17-7D5D585083E3}" dt="2025-11-22T19:29:15.544" v="380" actId="207"/>
        <pc:sldMkLst>
          <pc:docMk/>
          <pc:sldMk cId="0" sldId="403"/>
        </pc:sldMkLst>
        <pc:spChg chg="mod">
          <ac:chgData name="Dr.Sabeeh AL-Mayah" userId="85e97d476e4d4470" providerId="LiveId" clId="{1031F39B-6E0D-4137-AB17-7D5D585083E3}" dt="2025-11-22T19:29:15.544" v="380" actId="207"/>
          <ac:spMkLst>
            <pc:docMk/>
            <pc:sldMk cId="0" sldId="403"/>
            <ac:spMk id="13314" creationId="{3DE0F995-F37B-0A9B-D49B-9E8EF232FEAC}"/>
          </ac:spMkLst>
        </pc:spChg>
      </pc:sldChg>
      <pc:sldChg chg="modSp mod">
        <pc:chgData name="Dr.Sabeeh AL-Mayah" userId="85e97d476e4d4470" providerId="LiveId" clId="{1031F39B-6E0D-4137-AB17-7D5D585083E3}" dt="2025-11-13T19:45:31.603" v="268" actId="207"/>
        <pc:sldMkLst>
          <pc:docMk/>
          <pc:sldMk cId="0" sldId="415"/>
        </pc:sldMkLst>
        <pc:spChg chg="mod">
          <ac:chgData name="Dr.Sabeeh AL-Mayah" userId="85e97d476e4d4470" providerId="LiveId" clId="{1031F39B-6E0D-4137-AB17-7D5D585083E3}" dt="2025-11-13T19:45:31.603" v="268" actId="207"/>
          <ac:spMkLst>
            <pc:docMk/>
            <pc:sldMk cId="0" sldId="415"/>
            <ac:spMk id="36866" creationId="{F29F53E8-1654-3EF4-E6B1-C15B61D8684E}"/>
          </ac:spMkLst>
        </pc:spChg>
      </pc:sldChg>
      <pc:sldChg chg="modSp mod">
        <pc:chgData name="Dr.Sabeeh AL-Mayah" userId="85e97d476e4d4470" providerId="LiveId" clId="{1031F39B-6E0D-4137-AB17-7D5D585083E3}" dt="2025-11-13T19:50:54.404" v="275" actId="20577"/>
        <pc:sldMkLst>
          <pc:docMk/>
          <pc:sldMk cId="0" sldId="424"/>
        </pc:sldMkLst>
        <pc:spChg chg="mod">
          <ac:chgData name="Dr.Sabeeh AL-Mayah" userId="85e97d476e4d4470" providerId="LiveId" clId="{1031F39B-6E0D-4137-AB17-7D5D585083E3}" dt="2025-11-13T19:50:54.404" v="275" actId="20577"/>
          <ac:spMkLst>
            <pc:docMk/>
            <pc:sldMk cId="0" sldId="424"/>
            <ac:spMk id="46082" creationId="{CE893C18-4DEA-0CE0-1001-5644E316244E}"/>
          </ac:spMkLst>
        </pc:spChg>
      </pc:sldChg>
      <pc:sldChg chg="modSp mod">
        <pc:chgData name="Dr.Sabeeh AL-Mayah" userId="85e97d476e4d4470" providerId="LiveId" clId="{1031F39B-6E0D-4137-AB17-7D5D585083E3}" dt="2025-11-22T19:54:24.758" v="382" actId="13926"/>
        <pc:sldMkLst>
          <pc:docMk/>
          <pc:sldMk cId="0" sldId="436"/>
        </pc:sldMkLst>
        <pc:spChg chg="mod">
          <ac:chgData name="Dr.Sabeeh AL-Mayah" userId="85e97d476e4d4470" providerId="LiveId" clId="{1031F39B-6E0D-4137-AB17-7D5D585083E3}" dt="2025-11-22T19:54:24.758" v="382" actId="13926"/>
          <ac:spMkLst>
            <pc:docMk/>
            <pc:sldMk cId="0" sldId="436"/>
            <ac:spMk id="5" creationId="{F513AEBD-B80E-99B4-8DAD-29B394D87725}"/>
          </ac:spMkLst>
        </pc:spChg>
      </pc:sldChg>
      <pc:sldChg chg="addSp delSp modSp mod">
        <pc:chgData name="Dr.Sabeeh AL-Mayah" userId="85e97d476e4d4470" providerId="LiveId" clId="{1031F39B-6E0D-4137-AB17-7D5D585083E3}" dt="2025-11-13T19:35:40.780" v="186" actId="20577"/>
        <pc:sldMkLst>
          <pc:docMk/>
          <pc:sldMk cId="0" sldId="440"/>
        </pc:sldMkLst>
        <pc:spChg chg="mod">
          <ac:chgData name="Dr.Sabeeh AL-Mayah" userId="85e97d476e4d4470" providerId="LiveId" clId="{1031F39B-6E0D-4137-AB17-7D5D585083E3}" dt="2025-11-13T19:35:40.780" v="186" actId="20577"/>
          <ac:spMkLst>
            <pc:docMk/>
            <pc:sldMk cId="0" sldId="440"/>
            <ac:spMk id="23555" creationId="{6CA96669-3FC5-7826-B894-88CD11C44D51}"/>
          </ac:spMkLst>
        </pc:spChg>
        <pc:spChg chg="mod">
          <ac:chgData name="Dr.Sabeeh AL-Mayah" userId="85e97d476e4d4470" providerId="LiveId" clId="{1031F39B-6E0D-4137-AB17-7D5D585083E3}" dt="2025-11-13T19:33:54.087" v="174" actId="20577"/>
          <ac:spMkLst>
            <pc:docMk/>
            <pc:sldMk cId="0" sldId="440"/>
            <ac:spMk id="23557" creationId="{12C75D5D-5B6A-5692-C8E1-E102A222399A}"/>
          </ac:spMkLst>
        </pc:spChg>
      </pc:sldChg>
      <pc:sldChg chg="modSp mod">
        <pc:chgData name="Dr.Sabeeh AL-Mayah" userId="85e97d476e4d4470" providerId="LiveId" clId="{1031F39B-6E0D-4137-AB17-7D5D585083E3}" dt="2025-11-13T19:02:42.563" v="22" actId="1076"/>
        <pc:sldMkLst>
          <pc:docMk/>
          <pc:sldMk cId="0" sldId="441"/>
        </pc:sldMkLst>
        <pc:spChg chg="mod">
          <ac:chgData name="Dr.Sabeeh AL-Mayah" userId="85e97d476e4d4470" providerId="LiveId" clId="{1031F39B-6E0D-4137-AB17-7D5D585083E3}" dt="2025-11-13T19:02:42.563" v="22" actId="1076"/>
          <ac:spMkLst>
            <pc:docMk/>
            <pc:sldMk cId="0" sldId="441"/>
            <ac:spMk id="4099" creationId="{6F142428-4631-8BA0-AD16-4178D5F6706A}"/>
          </ac:spMkLst>
        </pc:spChg>
      </pc:sldChg>
      <pc:sldChg chg="modSp mod">
        <pc:chgData name="Dr.Sabeeh AL-Mayah" userId="85e97d476e4d4470" providerId="LiveId" clId="{1031F39B-6E0D-4137-AB17-7D5D585083E3}" dt="2025-11-29T21:19:22.421" v="397" actId="20577"/>
        <pc:sldMkLst>
          <pc:docMk/>
          <pc:sldMk cId="0" sldId="442"/>
        </pc:sldMkLst>
        <pc:spChg chg="mod">
          <ac:chgData name="Dr.Sabeeh AL-Mayah" userId="85e97d476e4d4470" providerId="LiveId" clId="{1031F39B-6E0D-4137-AB17-7D5D585083E3}" dt="2025-11-13T19:06:24.614" v="32" actId="5793"/>
          <ac:spMkLst>
            <pc:docMk/>
            <pc:sldMk cId="0" sldId="442"/>
            <ac:spMk id="3" creationId="{EBC0D3AD-FD88-4040-7762-AF6B99880327}"/>
          </ac:spMkLst>
        </pc:spChg>
        <pc:spChg chg="mod">
          <ac:chgData name="Dr.Sabeeh AL-Mayah" userId="85e97d476e4d4470" providerId="LiveId" clId="{1031F39B-6E0D-4137-AB17-7D5D585083E3}" dt="2025-11-29T21:19:22.421" v="397" actId="20577"/>
          <ac:spMkLst>
            <pc:docMk/>
            <pc:sldMk cId="0" sldId="442"/>
            <ac:spMk id="8194" creationId="{9AB7BDAC-D1F0-E1D0-E47F-C44371046C3A}"/>
          </ac:spMkLst>
        </pc:spChg>
      </pc:sldChg>
      <pc:sldChg chg="modSp mod">
        <pc:chgData name="Dr.Sabeeh AL-Mayah" userId="85e97d476e4d4470" providerId="LiveId" clId="{1031F39B-6E0D-4137-AB17-7D5D585083E3}" dt="2025-11-22T19:22:16.578" v="376" actId="13926"/>
        <pc:sldMkLst>
          <pc:docMk/>
          <pc:sldMk cId="0" sldId="443"/>
        </pc:sldMkLst>
        <pc:spChg chg="mod">
          <ac:chgData name="Dr.Sabeeh AL-Mayah" userId="85e97d476e4d4470" providerId="LiveId" clId="{1031F39B-6E0D-4137-AB17-7D5D585083E3}" dt="2025-11-22T19:22:16.578" v="376" actId="13926"/>
          <ac:spMkLst>
            <pc:docMk/>
            <pc:sldMk cId="0" sldId="443"/>
            <ac:spMk id="12290" creationId="{14E68536-2FC0-EA7F-1C8C-1C88247A31EA}"/>
          </ac:spMkLst>
        </pc:spChg>
      </pc:sldChg>
      <pc:sldChg chg="modSp mod">
        <pc:chgData name="Dr.Sabeeh AL-Mayah" userId="85e97d476e4d4470" providerId="LiveId" clId="{1031F39B-6E0D-4137-AB17-7D5D585083E3}" dt="2025-11-13T19:25:38.804" v="130" actId="20577"/>
        <pc:sldMkLst>
          <pc:docMk/>
          <pc:sldMk cId="2292075665" sldId="449"/>
        </pc:sldMkLst>
        <pc:spChg chg="mod">
          <ac:chgData name="Dr.Sabeeh AL-Mayah" userId="85e97d476e4d4470" providerId="LiveId" clId="{1031F39B-6E0D-4137-AB17-7D5D585083E3}" dt="2025-11-13T19:25:38.804" v="130" actId="20577"/>
          <ac:spMkLst>
            <pc:docMk/>
            <pc:sldMk cId="2292075665" sldId="449"/>
            <ac:spMk id="149507" creationId="{C7EF101C-F00E-FD26-A925-30EE3F8E2DEB}"/>
          </ac:spMkLst>
        </pc:spChg>
      </pc:sldChg>
      <pc:sldChg chg="delSp modSp add mod">
        <pc:chgData name="Dr.Sabeeh AL-Mayah" userId="85e97d476e4d4470" providerId="LiveId" clId="{1031F39B-6E0D-4137-AB17-7D5D585083E3}" dt="2025-11-22T20:01:27.397" v="392" actId="14100"/>
        <pc:sldMkLst>
          <pc:docMk/>
          <pc:sldMk cId="3091673119" sldId="451"/>
        </pc:sldMkLst>
        <pc:picChg chg="mod">
          <ac:chgData name="Dr.Sabeeh AL-Mayah" userId="85e97d476e4d4470" providerId="LiveId" clId="{1031F39B-6E0D-4137-AB17-7D5D585083E3}" dt="2025-11-22T20:01:27.397" v="392" actId="14100"/>
          <ac:picMkLst>
            <pc:docMk/>
            <pc:sldMk cId="3091673119" sldId="451"/>
            <ac:picMk id="2" creationId="{F1B23AC7-D2D2-B598-A959-C2CFDF28EAC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0T17:07:25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51 640,'-5'0'320,"5"-3"-64,5-6-160,0 4-32,4-7-32,-4 3-128,0 6 64,-1-3-384,1 3 192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34AF068-4E64-4FAA-883F-74658D9B9A95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57A0056-611F-45C8-8BAB-913119C691B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92261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B2BF847-5C87-61D7-A42B-54A4868FB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AD2DB64-05A6-46C8-89C3-22280AD4E2A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46BDA2F-D07F-6D17-E5D7-CC6022482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9FC97DF1-EBC2-74DE-7DF9-D0246C5E1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DAB3876-BD94-F7F6-8EA5-197589DA5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F6DA397-A9D8-4F68-9A74-12B7E54FF20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E15C10E-3001-F825-4685-F1A3EE75E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75092799-C31A-F514-C6AA-26D2A4853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39C7973-3A4F-1F7C-D771-F576A44EE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fld id="{648A23C4-FE4B-4DEA-8330-24C527526E79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FA6F4868-7FBC-4CB4-25AD-6EC4CE876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5DB27FB5-23EE-25C2-C80A-EF0ABA487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E2D6DB35-D228-73CE-FEE8-4866D9D04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C4FBF61C-8584-4B49-9F5B-EC66E2F655A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1A4D37E3-D28D-24BF-12B0-67CF06EA5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40391FB-09A6-E7DD-F035-17E99AFDC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121FE22-88DC-BE2F-1674-B92A4A50C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FDAD6DA-C210-4CED-9EDC-EF8E735AAEB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A16573C-CD59-AE64-738D-1C22DDAB2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052CE0E-A2B4-D0DC-9350-457BF2827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74DCB4-BB39-B9B5-205E-F1C577B70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259A61-15D5-B460-520F-560302A2B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IQ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93831D-DC33-8BB9-C986-C32E0650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BD23D0-39D5-C066-BE29-85CE5122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AF5AD7-A907-42EF-410A-73787A40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4723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4DD218-FBDC-4E31-FA8F-16953425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6085129-B4DD-916E-2EF3-E3BE7EA4C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179F90-6152-C07C-8A96-80D4BB3F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6D3A0A-76EC-8F17-E833-DCF782FD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8EED28-969F-1E1B-2BCD-6023CC58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4360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938CA63-DFE9-2AC8-03CF-0CD8A2D67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CB01BB-1F2F-29B3-885D-29075EEFD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DB9629-3946-706F-E0AC-998525DE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1347FA-62DF-7062-79F1-A299E975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393467-BEFA-70A6-827D-611C0EB0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8307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14358-4CCE-C850-CE21-D94906DD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EB095-D58E-4FD8-B39F-132514228990}" type="datetime1">
              <a:rPr lang="en-US"/>
              <a:pPr>
                <a:defRPr/>
              </a:pPr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55A8C-6A27-BC5C-663E-4A15E545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9F2D6-A81D-01B9-77D4-5DB66D58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5E294-978F-4E80-8B77-EF1FE764C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7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0F03A5-D7AB-E467-D3BA-B6CFFF5F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560AD6-EB8A-8014-96CF-D8B812E80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1E10A6-8843-A611-49C1-3C95E39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0FB902-0E2D-39D6-C6DE-F8CC1193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9A1668-C310-20A4-D82A-93BF39A9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8800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91247-1E44-C8A7-6243-4A20318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EDDBD00-0F23-8C3B-1F10-274671265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8A1638-5BA9-B871-983D-472AFB10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9F88FF-5BC4-8367-181F-3D862263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E7135A-A285-2ADA-1462-759C89E9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9108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B5F904-51C9-4DED-856B-C993E812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33A5F8-3B9B-D463-9C54-E7486A4D1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9EF1850-A7DE-4ED0-2FB3-CCA1AB892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8F3CCC-30EC-2D64-E2F4-FFC5DB81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C9EEE96-A13D-8816-E960-E88C705F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946EE4-4EBC-4E71-E032-613D15D4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0829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4D1F23-3CD7-A484-87A5-F74E6B45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E1A1D5F-39FC-48C5-A534-EFC7A823F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3891EC7-F211-8153-C3E9-FE5C4B44F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1209C58-28B5-65F1-4029-8B5BB1B85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47EB981-1015-002A-CBFD-A0C3E26FF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F1DB076-7B73-76CF-D6E4-B83B571A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ABC741A-2991-9A6A-127A-81C9F872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1BDFF-F07A-636B-3721-B40209BA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90657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43AFE9-B27E-A3F9-3351-666A537C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10522BB-BD7A-5BBE-5FD8-E38FC12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268D0C7-4241-6022-1A65-20C6D92E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C57E7A3-9CC4-BA91-9FA1-2A412E45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4448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20A6103-6B49-95BC-99F2-FAC1AF9A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00E628E-57E6-AED2-6358-2336C539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1B23398-DA27-F7FE-51A7-C567F899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852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101A2-331C-11B7-027B-A73FA345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C32613-C721-C823-6E93-BBA8F838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5575C38-8187-01ED-D24B-3231B7D19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CFD6FB-26B9-521C-1C11-F12AA197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F18540-A485-76B9-1771-A5D97636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A3C51E-1ECA-DD6B-B696-11266116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8840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E5C98-C19A-9095-7BB0-2845EDB6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E98F42-FFDE-6A38-D4AE-ABCB7DA64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04652C-5139-8B3B-4A36-6ECC524F6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F38D3B-E77E-26EF-3340-3E0AE91A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8AE197-33AB-C5DB-4430-AA7B0E1A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EA4B02-B924-8750-3D0D-12A269E0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6413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A72DF8D-3040-4A9D-2008-A83969BA4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IQ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309A2E-6D71-538E-0DE1-2E3C245BE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E05E5C-CE76-6570-F224-7BEA0E054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E6E2-4561-448E-92B8-F53ED9DB30BE}" type="datetimeFigureOut">
              <a:rPr lang="ar-IQ" smtClean="0"/>
              <a:t>09/06/1447</a:t>
            </a:fld>
            <a:endParaRPr lang="ar-IQ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1FE073-FB61-02DB-E4AA-7DE575CA9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ACC9E1-D865-11D1-EAD8-D3D139F3D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EA729-A590-40CC-9E1D-0A0B8DF38443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8808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Jellyfish" TargetMode="External"/><Relationship Id="rId3" Type="http://schemas.openxmlformats.org/officeDocument/2006/relationships/hyperlink" Target="https://en.wikipedia.org/wiki/Coral" TargetMode="External"/><Relationship Id="rId7" Type="http://schemas.openxmlformats.org/officeDocument/2006/relationships/hyperlink" Target="https://en.wikipedia.org/wiki/Cnidaria" TargetMode="External"/><Relationship Id="rId2" Type="http://schemas.openxmlformats.org/officeDocument/2006/relationships/hyperlink" Target="https://en.wikipedia.org/wiki/Calcium_carbona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lyp" TargetMode="External"/><Relationship Id="rId5" Type="http://schemas.openxmlformats.org/officeDocument/2006/relationships/hyperlink" Target="https://en.wikipedia.org/wiki/Stony_coral" TargetMode="External"/><Relationship Id="rId4" Type="http://schemas.openxmlformats.org/officeDocument/2006/relationships/hyperlink" Target="https://en.wikipedia.org/wiki/Colony_(biology)" TargetMode="External"/><Relationship Id="rId9" Type="http://schemas.openxmlformats.org/officeDocument/2006/relationships/hyperlink" Target="https://en.wikipedia.org/wiki/Exoskeleto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>
            <a:extLst>
              <a:ext uri="{FF2B5EF4-FFF2-40B4-BE49-F238E27FC236}">
                <a16:creationId xmlns:a16="http://schemas.microsoft.com/office/drawing/2014/main" id="{6F142428-4631-8BA0-AD16-4178D5F6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192" y="91024"/>
            <a:ext cx="8245503" cy="23320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D1300D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1350" dirty="0">
                <a:solidFill>
                  <a:srgbClr val="00206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BASRAH UNIVERSITY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1350" dirty="0">
                <a:solidFill>
                  <a:srgbClr val="00206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Faculty of Education for Pure Sciences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1350" dirty="0">
                <a:solidFill>
                  <a:srgbClr val="00206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Biology Department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1350" dirty="0">
                <a:solidFill>
                  <a:srgbClr val="00206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2025- 2026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endParaRPr lang="en-US" altLang="en-US" sz="1350" dirty="0">
              <a:solidFill>
                <a:srgbClr val="002060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endParaRPr lang="en-US" altLang="en-US" sz="1350" dirty="0">
              <a:solidFill>
                <a:srgbClr val="002060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0"/>
              </a:spcBef>
              <a:buClr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                                              </a:t>
            </a:r>
            <a:r>
              <a:rPr lang="en-US" altLang="en-US" sz="3300" b="1" dirty="0">
                <a:solidFill>
                  <a:prstClr val="black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Lecture  7                            </a:t>
            </a:r>
            <a:endParaRPr lang="en-US" altLang="en-US" sz="1800" b="1" dirty="0">
              <a:solidFill>
                <a:prstClr val="black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algn="ctr" defTabSz="342900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1500" b="1" dirty="0">
                <a:solidFill>
                  <a:srgbClr val="C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Presented By: Prof. Dr. Sabeeh H. AL-Mayah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endParaRPr lang="en-US" altLang="en-US" sz="900" b="1" dirty="0">
              <a:solidFill>
                <a:srgbClr val="A53010">
                  <a:lumMod val="75000"/>
                </a:srgbClr>
              </a:solidFill>
            </a:endParaRPr>
          </a:p>
        </p:txBody>
      </p:sp>
      <p:pic>
        <p:nvPicPr>
          <p:cNvPr id="7171" name="Picture 1" descr="شعار">
            <a:extLst>
              <a:ext uri="{FF2B5EF4-FFF2-40B4-BE49-F238E27FC236}">
                <a16:creationId xmlns:a16="http://schemas.microsoft.com/office/drawing/2014/main" id="{C272B669-4EDB-7BDF-C0E3-C8004D6384A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08" y="289382"/>
            <a:ext cx="1551277" cy="12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5127F46C-D790-E48E-5FCC-72252EEB2C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568" y="289382"/>
            <a:ext cx="1842455" cy="140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Google Shape;61;p14">
            <a:extLst>
              <a:ext uri="{FF2B5EF4-FFF2-40B4-BE49-F238E27FC236}">
                <a16:creationId xmlns:a16="http://schemas.microsoft.com/office/drawing/2014/main" id="{56F080DB-E622-DDD6-6C46-94799188D9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82" y="1881567"/>
            <a:ext cx="3148012" cy="224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Google Shape;60;p14">
            <a:extLst>
              <a:ext uri="{FF2B5EF4-FFF2-40B4-BE49-F238E27FC236}">
                <a16:creationId xmlns:a16="http://schemas.microsoft.com/office/drawing/2014/main" id="{77E6E1CE-542E-2282-08FB-9B2E5F22DE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2" y="4398374"/>
            <a:ext cx="2722223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Google Shape;58;p14">
            <a:extLst>
              <a:ext uri="{FF2B5EF4-FFF2-40B4-BE49-F238E27FC236}">
                <a16:creationId xmlns:a16="http://schemas.microsoft.com/office/drawing/2014/main" id="{2E507394-268F-ACC8-4900-DD49F325F0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1" y="2400251"/>
            <a:ext cx="2722223" cy="19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1056602-6C2D-E1E7-107F-C958C5E6A6CC}"/>
              </a:ext>
            </a:extLst>
          </p:cNvPr>
          <p:cNvSpPr txBox="1"/>
          <p:nvPr/>
        </p:nvSpPr>
        <p:spPr>
          <a:xfrm>
            <a:off x="3801793" y="3130484"/>
            <a:ext cx="3148012" cy="85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495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 Cnidaria</a:t>
            </a:r>
            <a:endParaRPr lang="en-US" sz="495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64BEF5B-6542-4F44-5C46-768FEDDC5449}"/>
              </a:ext>
            </a:extLst>
          </p:cNvPr>
          <p:cNvSpPr txBox="1"/>
          <p:nvPr/>
        </p:nvSpPr>
        <p:spPr>
          <a:xfrm>
            <a:off x="3519421" y="4726648"/>
            <a:ext cx="438308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04800" algn="ctr" defTabSz="685800">
              <a:spcBef>
                <a:spcPts val="420"/>
              </a:spcBef>
              <a:buClr>
                <a:srgbClr val="FFCC00"/>
              </a:buClr>
              <a:buSzPts val="2800"/>
              <a:defRPr/>
            </a:pPr>
            <a:r>
              <a:rPr lang="en-US" sz="2800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  <a:sym typeface="Times New Roman"/>
              </a:rPr>
              <a:t>Hydra, jellyfish, coral, &amp; sea anemones</a:t>
            </a:r>
          </a:p>
        </p:txBody>
      </p:sp>
      <p:pic>
        <p:nvPicPr>
          <p:cNvPr id="2" name="Picture 7" descr="jellyfish">
            <a:extLst>
              <a:ext uri="{FF2B5EF4-FFF2-40B4-BE49-F238E27FC236}">
                <a16:creationId xmlns:a16="http://schemas.microsoft.com/office/drawing/2014/main" id="{19667BA5-7542-EEF3-7DD6-E036069E9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82" y="4122325"/>
            <a:ext cx="3148012" cy="27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7D488C96-EFDF-FBD3-3C2D-258E719FD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90" y="25112"/>
            <a:ext cx="7997825" cy="861579"/>
          </a:xfrm>
        </p:spPr>
        <p:txBody>
          <a:bodyPr>
            <a:normAutofit fontScale="90000"/>
          </a:bodyPr>
          <a:lstStyle/>
          <a:p>
            <a:pPr marL="838200" indent="-838200">
              <a:defRPr/>
            </a:pPr>
            <a:r>
              <a:rPr lang="ar-IQ" sz="4000" dirty="0">
                <a:solidFill>
                  <a:srgbClr val="C00000"/>
                </a:solidFill>
              </a:rPr>
              <a:t>                                      </a:t>
            </a:r>
            <a:r>
              <a:rPr lang="en-US" sz="4000" b="1" dirty="0">
                <a:solidFill>
                  <a:srgbClr val="C00000"/>
                </a:solidFill>
              </a:rPr>
              <a:t>Process of feeding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21509" name="TextBox 2">
            <a:extLst>
              <a:ext uri="{FF2B5EF4-FFF2-40B4-BE49-F238E27FC236}">
                <a16:creationId xmlns:a16="http://schemas.microsoft.com/office/drawing/2014/main" id="{F8D94AA8-A8BC-4E35-36CA-44A53A5CC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2735"/>
            <a:ext cx="118872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/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AutoNum type="alphaUcPeriod"/>
            </a:pPr>
            <a:r>
              <a:rPr lang="en-US" altLang="en-US" sz="2800" dirty="0"/>
              <a:t>Carnivores  (predators).</a:t>
            </a:r>
          </a:p>
          <a:p>
            <a:pPr marL="0" indent="0" algn="l" rtl="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800" dirty="0"/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B. Process of feeding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	1. Tentacles sting prey with nematocysts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     2. Tentacles grab prey.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	3. Prey pulled into mouth. 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     4. Prey stuffed into </a:t>
            </a:r>
            <a:r>
              <a:rPr lang="en-US" altLang="en-US" sz="2800" dirty="0">
                <a:solidFill>
                  <a:srgbClr val="C00000"/>
                </a:solidFill>
              </a:rPr>
              <a:t>gastro-vascular cavity </a:t>
            </a:r>
            <a:r>
              <a:rPr lang="en-US" altLang="en-US" sz="2800" dirty="0"/>
              <a:t>(GVC)*.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     5.  GVC makes </a:t>
            </a:r>
            <a:r>
              <a:rPr lang="en-US" altLang="en-US" sz="2800" dirty="0">
                <a:solidFill>
                  <a:schemeClr val="accent4"/>
                </a:solidFill>
              </a:rPr>
              <a:t>enzymes</a:t>
            </a:r>
            <a:r>
              <a:rPr lang="en-US" altLang="en-US" sz="2800" dirty="0"/>
              <a:t>, extra-cellular digestion. 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     </a:t>
            </a:r>
            <a:r>
              <a:rPr lang="en-US" sz="2800" dirty="0"/>
              <a:t>6. Absorption</a:t>
            </a:r>
            <a:r>
              <a:rPr lang="en-US" altLang="en-US" sz="2800" dirty="0"/>
              <a:t> by cells of gastrodermis . 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     </a:t>
            </a:r>
            <a:r>
              <a:rPr lang="en-US" sz="2400" dirty="0"/>
              <a:t>7</a:t>
            </a:r>
            <a:r>
              <a:rPr lang="en-US" sz="2800" dirty="0"/>
              <a:t>.   Undigested food back out mouth.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algn="l" rtl="0">
              <a:spcBef>
                <a:spcPct val="0"/>
              </a:spcBef>
              <a:buClrTx/>
              <a:buSzTx/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*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incomplete digestive tract (no anus).</a:t>
            </a:r>
          </a:p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4DB4A0F-98B4-AD6C-5E20-9F9A86BC2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19" y="51089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Lion’s mane jellyfish eating                </a:t>
            </a:r>
          </a:p>
        </p:txBody>
      </p:sp>
      <p:pic>
        <p:nvPicPr>
          <p:cNvPr id="22531" name="Picture 5" descr="The image “http://earthguide.ucsd.edu/hughes2001/acct/lzace/jellyeat.jpg” cannot be displayed, because it contains errors.">
            <a:extLst>
              <a:ext uri="{FF2B5EF4-FFF2-40B4-BE49-F238E27FC236}">
                <a16:creationId xmlns:a16="http://schemas.microsoft.com/office/drawing/2014/main" id="{DE087395-850F-2701-17CA-B698AA54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1"/>
            <a:ext cx="35560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>
            <a:extLst>
              <a:ext uri="{FF2B5EF4-FFF2-40B4-BE49-F238E27FC236}">
                <a16:creationId xmlns:a16="http://schemas.microsoft.com/office/drawing/2014/main" id="{82F852A5-92CB-150E-89BC-585E8AF8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22426"/>
            <a:ext cx="4322763" cy="425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>
            <a:extLst>
              <a:ext uri="{FF2B5EF4-FFF2-40B4-BE49-F238E27FC236}">
                <a16:creationId xmlns:a16="http://schemas.microsoft.com/office/drawing/2014/main" id="{587C4C2D-3692-4E76-C4FB-70985E474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655" y="6123543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</a:rPr>
              <a:t>Lion’s </a:t>
            </a:r>
            <a:r>
              <a:rPr lang="en-US" altLang="en-US" sz="1800" dirty="0"/>
              <a:t>mane eats another jelly                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Jelly_Fishwow">
            <a:extLst>
              <a:ext uri="{FF2B5EF4-FFF2-40B4-BE49-F238E27FC236}">
                <a16:creationId xmlns:a16="http://schemas.microsoft.com/office/drawing/2014/main" id="{D7999D93-BE91-7D6F-F220-39B50144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04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6">
            <a:extLst>
              <a:ext uri="{FF2B5EF4-FFF2-40B4-BE49-F238E27FC236}">
                <a16:creationId xmlns:a16="http://schemas.microsoft.com/office/drawing/2014/main" id="{6CA96669-3FC5-7826-B894-88CD11C44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29" y="228600"/>
            <a:ext cx="119437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/>
              <a:t> </a:t>
            </a:r>
            <a:br>
              <a:rPr lang="en-US" altLang="en-US" sz="3600" dirty="0"/>
            </a:br>
            <a:endParaRPr lang="en-US" altLang="en-US" sz="3600" dirty="0"/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/>
              <a:t>       </a:t>
            </a:r>
            <a:r>
              <a:rPr lang="en-US" altLang="en-US" sz="3600" dirty="0">
                <a:solidFill>
                  <a:schemeClr val="bg1"/>
                </a:solidFill>
              </a:rPr>
              <a:t>Respiration, Internal Transport Via diffusion.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</a:rPr>
              <a:t>                                           </a:t>
            </a:r>
          </a:p>
        </p:txBody>
      </p:sp>
      <p:sp>
        <p:nvSpPr>
          <p:cNvPr id="23557" name="TextBox 10">
            <a:extLst>
              <a:ext uri="{FF2B5EF4-FFF2-40B4-BE49-F238E27FC236}">
                <a16:creationId xmlns:a16="http://schemas.microsoft.com/office/drawing/2014/main" id="{12C75D5D-5B6A-5692-C8E1-E102A2223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016" y="2242330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Body is two cell layers thick.                      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E5E2265E-7DE6-3E07-533F-BFB3A180C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Nerve net                                                </a:t>
            </a: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4B57A931-EF98-1A9F-621C-67C1BE2E2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12192000" cy="4114800"/>
          </a:xfrm>
        </p:spPr>
        <p:txBody>
          <a:bodyPr>
            <a:normAutofit fontScale="85000" lnSpcReduction="20000"/>
          </a:bodyPr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3300" dirty="0"/>
              <a:t>The nerve net is a diffuse nervous system. 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3300" dirty="0"/>
              <a:t>Nerve impulses are transmitted between cells by the release of neurotransmitters from vesicles, which carry the signal across the synapse (gap) between cells.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3300" dirty="0"/>
              <a:t>Unlike “higher animals” impulses can travel in both directions along a nerve because many synapses have vesicles on both sides.</a:t>
            </a:r>
          </a:p>
          <a:p>
            <a:pPr algn="l" rtl="0" eaLnBrk="1" hangingPunct="1">
              <a:defRPr/>
            </a:pPr>
            <a:r>
              <a:rPr lang="en-US" sz="3300" dirty="0"/>
              <a:t>In cnidarians there is no brain, but in some medusae there are multiple nerve nets.  </a:t>
            </a:r>
          </a:p>
          <a:p>
            <a:pPr algn="l" rtl="0" eaLnBrk="1" hangingPunct="1">
              <a:defRPr/>
            </a:pPr>
            <a:r>
              <a:rPr lang="en-US" sz="3300" dirty="0"/>
              <a:t>For example, in Scyphozoan jellyfish there is a fast-conducting nerve net for coordinating swimming movements and a slower net to coordinate movements of tentacles.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39EE8C66-4E2E-AE68-166F-D831E395E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38" y="245856"/>
            <a:ext cx="3185160" cy="104225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 </a:t>
            </a:r>
            <a:r>
              <a:rPr lang="en-US" sz="4000" b="1" dirty="0"/>
              <a:t>Reproduction</a:t>
            </a:r>
            <a:r>
              <a:rPr lang="en-US" sz="4000" dirty="0"/>
              <a:t>                                                              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1FFB968-121C-74E4-03C9-A622EB481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7267" y="1288112"/>
            <a:ext cx="11780841" cy="5569888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1. Asexual                                                                                                                       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   budding from polyps.    </a:t>
            </a:r>
          </a:p>
          <a:p>
            <a:pPr marL="609600" indent="-609600" algn="l" rtl="0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2. Sexual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 a. Medusae release sperm &amp; eggs.    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b. Some monoecious, some dioecious .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c. Larvae free-swimming </a:t>
            </a:r>
            <a:r>
              <a:rPr lang="en-US" dirty="0">
                <a:solidFill>
                  <a:srgbClr val="FF0000"/>
                </a:solidFill>
              </a:rPr>
              <a:t>(Planula) </a:t>
            </a:r>
            <a:r>
              <a:rPr lang="en-US" dirty="0"/>
              <a:t>.</a:t>
            </a:r>
          </a:p>
          <a:p>
            <a:pPr marL="609600" indent="-609600">
              <a:defRPr/>
            </a:pPr>
            <a:endParaRPr lang="en-US" dirty="0"/>
          </a:p>
          <a:p>
            <a:pPr marL="609600" indent="-609600">
              <a:defRPr/>
            </a:pPr>
            <a:endParaRPr lang="en-US" dirty="0"/>
          </a:p>
          <a:p>
            <a:pPr marL="609600" indent="-609600">
              <a:defRPr/>
            </a:pPr>
            <a:endParaRPr lang="en-US" dirty="0"/>
          </a:p>
          <a:p>
            <a:pPr marL="609600" indent="-609600">
              <a:defRPr/>
            </a:pPr>
            <a:endParaRPr lang="en-US" dirty="0"/>
          </a:p>
          <a:p>
            <a:pPr marL="609600" indent="-609600">
              <a:buNone/>
              <a:defRPr/>
            </a:pPr>
            <a:endParaRPr lang="en-US" dirty="0"/>
          </a:p>
        </p:txBody>
      </p:sp>
      <p:pic>
        <p:nvPicPr>
          <p:cNvPr id="27652" name="Picture 5" descr="C333">
            <a:extLst>
              <a:ext uri="{FF2B5EF4-FFF2-40B4-BE49-F238E27FC236}">
                <a16:creationId xmlns:a16="http://schemas.microsoft.com/office/drawing/2014/main" id="{C61D4AAA-449B-A294-14C2-A1414225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62" y="78509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81F1E9D-E01B-19E9-C314-D139B7B4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2392362"/>
            <a:ext cx="5301672" cy="43871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63404751-5ABC-9CD3-F9F9-E97E64D4A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55" y="159471"/>
            <a:ext cx="10515600" cy="5215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Life Cycles                                                             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A16B89D-3071-839C-C097-8FAAF6366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27" y="772680"/>
            <a:ext cx="12127345" cy="608532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The polyp may reproduce asexually and generate other polyps. 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Or as in the Hydrozoa (hydras) and Scyphozoa (jellyfish) polyps bud off medusae.</a:t>
            </a:r>
          </a:p>
          <a:p>
            <a:pPr algn="l" rtl="0" eaLnBrk="1" hangingPunct="1">
              <a:lnSpc>
                <a:spcPct val="90000"/>
              </a:lnSpc>
              <a:defRPr/>
            </a:pPr>
            <a:endParaRPr lang="en-US" dirty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These medusae are generated asexually, but each medusa is either male or female and produces gametes, which are shed into the water and produce zygotes beginning the life cycle again.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91F1841-DF91-32FA-708C-164ABE525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964" y="3109232"/>
            <a:ext cx="6377708" cy="37487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2029-DCD2-CE1E-B809-FA1D616F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EDDA7AB9-33C0-C831-901F-F2920B35B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55" y="159471"/>
            <a:ext cx="10515600" cy="5215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Life Cycles                                                            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B23AC7-D2D2-B598-A959-C2CFDF28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9" y="811033"/>
            <a:ext cx="9406392" cy="57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7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ECA7D63C-703C-CBEB-A717-8FB4389444B3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127" y="365125"/>
            <a:ext cx="11176000" cy="706293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Classification of the Cnidarians                                           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5DB8F176-4AE1-B66F-5035-D2425E6E2181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83127" y="1050131"/>
            <a:ext cx="12108873" cy="5807869"/>
          </a:xfrm>
        </p:spPr>
        <p:txBody>
          <a:bodyPr>
            <a:normAutofit/>
          </a:bodyPr>
          <a:lstStyle/>
          <a:p>
            <a:pPr algn="l" rtl="0" eaLnBrk="1" hangingPunct="1">
              <a:buFont typeface="Wingdings" panose="05000000000000000000" pitchFamily="2" charset="2"/>
              <a:buNone/>
            </a:pPr>
            <a:r>
              <a:rPr lang="en-US" altLang="en-US" sz="2400" b="1" u="sng" dirty="0">
                <a:solidFill>
                  <a:schemeClr val="hlink"/>
                </a:solidFill>
              </a:rPr>
              <a:t>4 Major classes</a:t>
            </a:r>
            <a:endParaRPr lang="en-US" altLang="en-US" sz="2400" b="1" dirty="0">
              <a:solidFill>
                <a:schemeClr val="hlink"/>
              </a:solidFill>
            </a:endParaRPr>
          </a:p>
          <a:p>
            <a:pPr lvl="1" algn="l" rtl="0" eaLnBrk="1" hangingPunct="1"/>
            <a:r>
              <a:rPr lang="en-US" altLang="en-US" b="1" dirty="0">
                <a:solidFill>
                  <a:schemeClr val="hlink"/>
                </a:solidFill>
              </a:rPr>
              <a:t>Class </a:t>
            </a:r>
            <a:r>
              <a:rPr lang="en-US" altLang="en-US" b="1" dirty="0">
                <a:solidFill>
                  <a:srgbClr val="FF0000"/>
                </a:solidFill>
              </a:rPr>
              <a:t>Hydrozoa</a:t>
            </a:r>
            <a:r>
              <a:rPr lang="en-US" altLang="en-US" b="1" dirty="0">
                <a:solidFill>
                  <a:schemeClr val="hlink"/>
                </a:solidFill>
              </a:rPr>
              <a:t>: Hydras.</a:t>
            </a:r>
          </a:p>
          <a:p>
            <a:pPr lvl="1" algn="l" rtl="0" eaLnBrk="1" hangingPunct="1"/>
            <a:r>
              <a:rPr lang="en-US" altLang="en-US" b="1" dirty="0">
                <a:solidFill>
                  <a:schemeClr val="hlink"/>
                </a:solidFill>
              </a:rPr>
              <a:t>Class </a:t>
            </a:r>
            <a:r>
              <a:rPr lang="en-US" altLang="en-US" b="1" dirty="0">
                <a:solidFill>
                  <a:srgbClr val="FF0000"/>
                </a:solidFill>
              </a:rPr>
              <a:t>Scyphozoa</a:t>
            </a:r>
            <a:r>
              <a:rPr lang="en-US" altLang="en-US" b="1" dirty="0">
                <a:solidFill>
                  <a:schemeClr val="hlink"/>
                </a:solidFill>
              </a:rPr>
              <a:t>: Jellyfish.</a:t>
            </a:r>
          </a:p>
          <a:p>
            <a:pPr lvl="1" algn="l" rtl="0" eaLnBrk="1" hangingPunct="1"/>
            <a:r>
              <a:rPr lang="en-US" altLang="en-US" b="1" dirty="0">
                <a:solidFill>
                  <a:schemeClr val="hlink"/>
                </a:solidFill>
              </a:rPr>
              <a:t>Class </a:t>
            </a:r>
            <a:r>
              <a:rPr lang="en-US" altLang="en-US" b="1" dirty="0">
                <a:solidFill>
                  <a:srgbClr val="FF0000"/>
                </a:solidFill>
              </a:rPr>
              <a:t>Anthozoa</a:t>
            </a:r>
            <a:r>
              <a:rPr lang="en-US" altLang="en-US" b="1" dirty="0">
                <a:solidFill>
                  <a:schemeClr val="hlink"/>
                </a:solidFill>
              </a:rPr>
              <a:t>: Anemones and corals.</a:t>
            </a:r>
          </a:p>
          <a:p>
            <a:pPr lvl="1" algn="l" rtl="0" eaLnBrk="1" hangingPunct="1"/>
            <a:r>
              <a:rPr lang="en-US" altLang="en-US" b="1" dirty="0">
                <a:solidFill>
                  <a:schemeClr val="hlink"/>
                </a:solidFill>
              </a:rPr>
              <a:t>Class </a:t>
            </a:r>
            <a:r>
              <a:rPr lang="en-US" altLang="en-US" b="1" dirty="0">
                <a:solidFill>
                  <a:srgbClr val="FF0000"/>
                </a:solidFill>
              </a:rPr>
              <a:t>Cubozoa </a:t>
            </a:r>
            <a:r>
              <a:rPr lang="en-US" altLang="en-US" b="1" dirty="0">
                <a:solidFill>
                  <a:schemeClr val="hlink"/>
                </a:solidFill>
              </a:rPr>
              <a:t> : Chironex (Box jelly fish).</a:t>
            </a:r>
          </a:p>
          <a:p>
            <a:pPr marL="0" indent="0" algn="l" rtl="0" eaLnBrk="1" hangingPunct="1"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marL="0" indent="0" algn="l" rtl="0" eaLnBrk="1" hangingPunct="1"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 1- </a:t>
            </a:r>
            <a:r>
              <a:rPr lang="en-US" altLang="en-US" sz="2400" b="1" dirty="0">
                <a:solidFill>
                  <a:srgbClr val="FF3300"/>
                </a:solidFill>
              </a:rPr>
              <a:t>Class Hydrozoa</a:t>
            </a:r>
            <a:r>
              <a:rPr lang="en-US" altLang="en-US" sz="2400" dirty="0">
                <a:solidFill>
                  <a:srgbClr val="FF3300"/>
                </a:solidFill>
              </a:rPr>
              <a:t> (water animals).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b="1" dirty="0"/>
              <a:t>The Hydrozoa include solitary or colonial cnidarians which have a noncellular mesoglea (no amoebocytes in the mesoglea), lack tentacles within the gastrovascular cavity and have no gullet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b="1" dirty="0"/>
              <a:t> Their gastrodermis layer has no nematocysts 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b="1" dirty="0"/>
              <a:t>Examples: </a:t>
            </a:r>
            <a:r>
              <a:rPr lang="en-US" altLang="en-US" sz="2400" b="1" i="1" dirty="0"/>
              <a:t>Hydra , Physalia </a:t>
            </a:r>
            <a:r>
              <a:rPr lang="en-US" altLang="en-US" sz="2400" b="1" dirty="0"/>
              <a:t>and </a:t>
            </a:r>
            <a:r>
              <a:rPr lang="en-US" altLang="en-US" sz="2400" b="1" i="1" dirty="0"/>
              <a:t>Obelia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marL="0" indent="0" algn="l" rtl="0">
              <a:buNone/>
              <a:defRPr/>
            </a:pPr>
            <a:endParaRPr lang="en-US" sz="2400" dirty="0">
              <a:solidFill>
                <a:srgbClr val="C00000"/>
              </a:solidFill>
            </a:endParaRPr>
          </a:p>
          <a:p>
            <a:pPr algn="l" rtl="0" eaLnBrk="1" hangingPunct="1"/>
            <a:endParaRPr lang="en-US" altLang="en-US" sz="2400" b="1" dirty="0">
              <a:solidFill>
                <a:srgbClr val="0000FF"/>
              </a:solidFill>
            </a:endParaRPr>
          </a:p>
          <a:p>
            <a:pPr algn="l" rtl="0" eaLnBrk="1" hangingPunct="1"/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92164" name="Date Placeholder 1">
            <a:extLst>
              <a:ext uri="{FF2B5EF4-FFF2-40B4-BE49-F238E27FC236}">
                <a16:creationId xmlns:a16="http://schemas.microsoft.com/office/drawing/2014/main" id="{AED1448C-6FBA-46C7-3C0B-E3F03A8143F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3E3801-898B-4B08-ABE4-A089B4AE4AD8}" type="datetime1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11/29/2025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255C8A9B-5195-FDAB-1775-20F8A68E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12192000" cy="66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Phylum: Cnidaria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Class: Hydrozoa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   Order: Hydroida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/>
              <a:t>Hydra sp.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1. They are solitary polyps and found in fresh water. The medusa stage is absent.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2. The body of hydra can extend to a length of 25 to 30mm or can contract to tiny, gelatinous mass.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3. The body consists of three parts: </a:t>
            </a:r>
            <a:r>
              <a:rPr lang="en-US" altLang="en-US" sz="2400" dirty="0">
                <a:solidFill>
                  <a:srgbClr val="C00000"/>
                </a:solidFill>
              </a:rPr>
              <a:t>1. (basal disc pedal disc) </a:t>
            </a:r>
            <a:r>
              <a:rPr lang="en-US" altLang="en-US" sz="2400" dirty="0"/>
              <a:t>for attachment to surfaces. </a:t>
            </a:r>
            <a:r>
              <a:rPr lang="en-US" altLang="en-US" sz="2400" dirty="0">
                <a:solidFill>
                  <a:srgbClr val="C00000"/>
                </a:solidFill>
              </a:rPr>
              <a:t>2. Colum, and 3. Hypostome </a:t>
            </a:r>
            <a:r>
              <a:rPr lang="en-US" altLang="en-US" sz="2400" dirty="0"/>
              <a:t>encircled by 6-10 tentacles. </a:t>
            </a:r>
          </a:p>
          <a:p>
            <a:pPr algn="l" rtl="0">
              <a:buNone/>
              <a:defRPr/>
            </a:pPr>
            <a:r>
              <a:rPr lang="en-US" altLang="en-US" sz="2400" dirty="0"/>
              <a:t>4. The mouth opens into gastro-vascular cavity.</a:t>
            </a:r>
          </a:p>
          <a:p>
            <a:pPr algn="l" rtl="0">
              <a:buNone/>
              <a:defRPr/>
            </a:pPr>
            <a:r>
              <a:rPr lang="en-US" altLang="en-US" sz="2400" dirty="0"/>
              <a:t> </a:t>
            </a:r>
            <a:r>
              <a:rPr lang="en-US" sz="2400" dirty="0"/>
              <a:t>5. They feed on a variety of small crustaceans. </a:t>
            </a:r>
          </a:p>
          <a:p>
            <a:pPr algn="l" rtl="0">
              <a:buNone/>
              <a:defRPr/>
            </a:pPr>
            <a:r>
              <a:rPr lang="en-US" sz="2400" dirty="0"/>
              <a:t>6. Testes or ovaries where present, appears as rounded projections on the surface of the body, the testis is near the hypostome while ovary near the basal disc. </a:t>
            </a:r>
          </a:p>
          <a:p>
            <a:pPr algn="l" rtl="0">
              <a:buNone/>
              <a:defRPr/>
            </a:pPr>
            <a:r>
              <a:rPr lang="en-US" sz="2400" dirty="0"/>
              <a:t>7. Reproduction is asexually by budding or sexually by forming eggs and sperms.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ECA620BC-ADF6-B3E7-97AE-58CE896D1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7" y="-66675"/>
            <a:ext cx="659476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58AFBB98-C364-B5B1-07EA-AF5013581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5" y="2390775"/>
            <a:ext cx="9929091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http://www.mun.ca/biology/desmid/brian/BIOL3530/DB_Ch13/fig13_5.jpg">
            <a:extLst>
              <a:ext uri="{FF2B5EF4-FFF2-40B4-BE49-F238E27FC236}">
                <a16:creationId xmlns:a16="http://schemas.microsoft.com/office/drawing/2014/main" id="{AF4856AF-7F56-9B58-C4A9-B9B02556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6" y="1"/>
            <a:ext cx="5680364" cy="21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9AB7BDAC-D1F0-E1D0-E47F-C44371046C3A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0" y="0"/>
            <a:ext cx="12192000" cy="6742113"/>
          </a:xfrm>
        </p:spPr>
        <p:txBody>
          <a:bodyPr/>
          <a:lstStyle/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3200" b="1" dirty="0">
                <a:latin typeface="Abadi" panose="020B0604020104020204" pitchFamily="34" charset="0"/>
              </a:rPr>
              <a:t>The term </a:t>
            </a:r>
            <a:r>
              <a:rPr lang="en-US" altLang="en-US" sz="3200" b="1" dirty="0">
                <a:solidFill>
                  <a:srgbClr val="FF3300"/>
                </a:solidFill>
                <a:latin typeface="Abadi" panose="020B0604020104020204" pitchFamily="34" charset="0"/>
              </a:rPr>
              <a:t>cnidaria</a:t>
            </a:r>
            <a:r>
              <a:rPr lang="en-US" altLang="en-US" sz="3200" b="1" dirty="0">
                <a:latin typeface="Abadi" panose="020B0604020104020204" pitchFamily="34" charset="0"/>
              </a:rPr>
              <a:t> derives from the Greek word </a:t>
            </a:r>
            <a:r>
              <a:rPr lang="en-US" altLang="en-US" sz="3200" b="1" i="1" dirty="0">
                <a:latin typeface="Abadi" panose="020B0604020104020204" pitchFamily="34" charset="0"/>
              </a:rPr>
              <a:t>knide</a:t>
            </a:r>
            <a:r>
              <a:rPr lang="en-US" altLang="en-US" sz="3200" b="1" dirty="0">
                <a:latin typeface="Abadi" panose="020B0604020104020204" pitchFamily="34" charset="0"/>
              </a:rPr>
              <a:t> = ‘nettle’ which literally means ‘to sting’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badi" panose="020B0604020104020204" pitchFamily="34" charset="0"/>
              </a:rPr>
              <a:t>Phylum Cnidaria includes invertebrates with nematocysts </a:t>
            </a:r>
            <a:r>
              <a:rPr lang="en-US" altLang="en-US" sz="3200" b="1" dirty="0">
                <a:solidFill>
                  <a:srgbClr val="FF0000"/>
                </a:solidFill>
                <a:latin typeface="Abadi" panose="020B0604020104020204" pitchFamily="34" charset="0"/>
              </a:rPr>
              <a:t>(a group of stinging cells called Cnidoblast)</a:t>
            </a:r>
            <a:r>
              <a:rPr lang="en-US" altLang="en-US" sz="3200" b="1" dirty="0">
                <a:latin typeface="Abadi" panose="020B0604020104020204" pitchFamily="34" charset="0"/>
              </a:rPr>
              <a:t> such as Sea Anemones, Hydra, Corals </a:t>
            </a:r>
            <a:r>
              <a:rPr lang="en-US" altLang="en-US" sz="3200" b="1">
                <a:latin typeface="Abadi" panose="020B0604020104020204" pitchFamily="34" charset="0"/>
              </a:rPr>
              <a:t>and Jellyfish</a:t>
            </a:r>
            <a:r>
              <a:rPr lang="en-US" altLang="en-US" sz="3200" b="1" dirty="0">
                <a:latin typeface="Abadi" panose="020B0604020104020204" pitchFamily="34" charset="0"/>
              </a:rPr>
              <a:t>.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badi" panose="020B0604020104020204" pitchFamily="34" charset="0"/>
              </a:rPr>
              <a:t>  All Cnidaria are marine except </a:t>
            </a:r>
            <a:r>
              <a:rPr lang="en-US" altLang="en-US" sz="3200" b="1" i="1" dirty="0">
                <a:solidFill>
                  <a:srgbClr val="FF0000"/>
                </a:solidFill>
                <a:latin typeface="Abadi" panose="020B0604020104020204" pitchFamily="34" charset="0"/>
              </a:rPr>
              <a:t>Hydra</a:t>
            </a:r>
            <a:r>
              <a:rPr lang="en-US" altLang="en-US" sz="3200" b="1" dirty="0">
                <a:latin typeface="Abadi" panose="020B0604020104020204" pitchFamily="34" charset="0"/>
              </a:rPr>
              <a:t>, which is a freshwater organism.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3200" b="1" dirty="0">
                <a:latin typeface="Abadi" panose="020B0604020104020204" pitchFamily="34" charset="0"/>
              </a:rPr>
              <a:t>This phylum was previously called Coelenterata meaning “hollow gut” but was later changed to Cnidaria.</a:t>
            </a:r>
          </a:p>
        </p:txBody>
      </p:sp>
      <p:sp>
        <p:nvSpPr>
          <p:cNvPr id="8195" name="Date Placeholder 1">
            <a:extLst>
              <a:ext uri="{FF2B5EF4-FFF2-40B4-BE49-F238E27FC236}">
                <a16:creationId xmlns:a16="http://schemas.microsoft.com/office/drawing/2014/main" id="{C5D6B7AC-A077-B74A-9451-BA04E6DD3FB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28B163-FC1B-4CE2-A95F-B42AECE2C6A1}" type="datetime1">
              <a:rPr lang="en-US" altLang="en-US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11/29/2025</a:t>
            </a:fld>
            <a:endParaRPr lang="en-US" altLang="en-US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BC0D3AD-FD88-4040-7762-AF6B99880327}"/>
              </a:ext>
            </a:extLst>
          </p:cNvPr>
          <p:cNvSpPr txBox="1"/>
          <p:nvPr/>
        </p:nvSpPr>
        <p:spPr>
          <a:xfrm>
            <a:off x="0" y="4602024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b="1" dirty="0">
                <a:solidFill>
                  <a:srgbClr val="FF0000"/>
                </a:solidFill>
                <a:latin typeface="Abadi" panose="020B0604020104020204" pitchFamily="34" charset="0"/>
              </a:rPr>
              <a:t>It is in this phylum that we first see: 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Abadi" panose="020B0604020104020204" pitchFamily="34" charset="0"/>
              </a:rPr>
              <a:t>true plane of symmetry </a:t>
            </a:r>
            <a:r>
              <a:rPr lang="en-US" altLang="en-US" sz="2400" b="1" i="1" dirty="0">
                <a:solidFill>
                  <a:srgbClr val="FF0000"/>
                </a:solidFill>
                <a:latin typeface="Abadi" panose="020B0604020104020204" pitchFamily="34" charset="0"/>
              </a:rPr>
              <a:t>i.e </a:t>
            </a:r>
            <a:r>
              <a:rPr lang="en-US" altLang="en-US" sz="2400" b="1" dirty="0">
                <a:solidFill>
                  <a:srgbClr val="FF0000"/>
                </a:solidFill>
                <a:latin typeface="Abadi" panose="020B0604020104020204" pitchFamily="34" charset="0"/>
              </a:rPr>
              <a:t>radial symmetry and true tissues. </a:t>
            </a:r>
          </a:p>
          <a:p>
            <a:pPr algn="l" rtl="0" eaLnBrk="1" hangingPunct="1">
              <a:buFont typeface="Wingdings" panose="05000000000000000000" pitchFamily="2" charset="2"/>
              <a:buChar char="Ø"/>
            </a:pPr>
            <a:endParaRPr lang="en-US" altLang="en-US" sz="2400" b="1" dirty="0">
              <a:latin typeface="Abadi" panose="020B0604020104020204" pitchFamily="34" charset="0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b="1" dirty="0">
                <a:latin typeface="Abadi" panose="020B0604020104020204" pitchFamily="34" charset="0"/>
              </a:rPr>
              <a:t>Cnidarians are the </a:t>
            </a:r>
            <a:r>
              <a:rPr lang="en-US" altLang="en-US" sz="2400" b="1" dirty="0">
                <a:solidFill>
                  <a:srgbClr val="FF3300"/>
                </a:solidFill>
                <a:latin typeface="Abadi" panose="020B0604020104020204" pitchFamily="34" charset="0"/>
              </a:rPr>
              <a:t>simplest animals having a tissue level organization</a:t>
            </a:r>
            <a:r>
              <a:rPr lang="en-US" altLang="en-US" sz="2400" b="1" dirty="0">
                <a:latin typeface="Abadi" panose="020B0604020104020204" pitchFamily="34" charset="0"/>
              </a:rPr>
              <a:t> in which </a:t>
            </a:r>
          </a:p>
          <a:p>
            <a:pPr algn="l" rtl="0" eaLnBrk="1" hangingPunct="1"/>
            <a:r>
              <a:rPr lang="en-US" altLang="en-US" sz="2400" b="1" dirty="0">
                <a:latin typeface="Abadi" panose="020B0604020104020204" pitchFamily="34" charset="0"/>
              </a:rPr>
              <a:t>   similar cells become aggregated into definite patterns or layers.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8">
            <a:extLst>
              <a:ext uri="{FF2B5EF4-FFF2-40B4-BE49-F238E27FC236}">
                <a16:creationId xmlns:a16="http://schemas.microsoft.com/office/drawing/2014/main" id="{CDD70963-2474-997E-4A94-0EDFB01B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6" y="3155950"/>
            <a:ext cx="2220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Figure 7.3</a:t>
            </a:r>
          </a:p>
        </p:txBody>
      </p:sp>
      <p:graphicFrame>
        <p:nvGraphicFramePr>
          <p:cNvPr id="35843" name="Object 1024">
            <a:extLst>
              <a:ext uri="{FF2B5EF4-FFF2-40B4-BE49-F238E27FC236}">
                <a16:creationId xmlns:a16="http://schemas.microsoft.com/office/drawing/2014/main" id="{1FA22EF2-4FD4-E798-2A42-7171A8F49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653501"/>
              </p:ext>
            </p:extLst>
          </p:nvPr>
        </p:nvGraphicFramePr>
        <p:xfrm>
          <a:off x="480291" y="0"/>
          <a:ext cx="111852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232360" imgH="3173263" progId="PowerPoint.Slide.8">
                  <p:embed/>
                </p:oleObj>
              </mc:Choice>
              <mc:Fallback>
                <p:oleObj name="Slide" r:id="rId2" imgW="4232360" imgH="3173263" progId="PowerPoint.Slide.8">
                  <p:embed/>
                  <p:pic>
                    <p:nvPicPr>
                      <p:cNvPr id="35843" name="Object 1024">
                        <a:extLst>
                          <a:ext uri="{FF2B5EF4-FFF2-40B4-BE49-F238E27FC236}">
                            <a16:creationId xmlns:a16="http://schemas.microsoft.com/office/drawing/2014/main" id="{1FA22EF2-4FD4-E798-2A42-7171A8F492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91" y="0"/>
                        <a:ext cx="1118523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F29F53E8-1654-3EF4-E6B1-C15B61D86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1" y="131618"/>
            <a:ext cx="12053453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Phylum: Cnidaria                            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Class: Hydrozoa                          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Order: Hydroida                       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</a:t>
            </a:r>
          </a:p>
          <a:p>
            <a:pPr algn="l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/>
              <a:t>                      </a:t>
            </a:r>
            <a:r>
              <a:rPr lang="en-US" altLang="en-US" sz="2400" i="1" dirty="0">
                <a:solidFill>
                  <a:srgbClr val="FF0000"/>
                </a:solidFill>
              </a:rPr>
              <a:t>Obelia sp.                      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1. Is a colonial coelenterate, that lives in the sea, it is usually attached to rocks.                         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2. It is dimorphic, the life history includes both the polyp (hydroid) and the jelly fish (medusa) stage.                                          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3. They hydroid form is colonial, sedentary and live attached to weeds and rocks reproduces a sexually giving the medusoid form.                        </a:t>
            </a:r>
          </a:p>
          <a:p>
            <a:pPr algn="r" rt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/>
              <a:t>4. The medusoid is solitary, free swimming and reproduces sexually giving the hydroid form.                                                                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534876-4183-B189-A41C-467B0AC95EDD}"/>
                  </a:ext>
                </a:extLst>
              </p14:cNvPr>
              <p14:cNvContentPartPr/>
              <p14:nvPr/>
            </p14:nvContentPartPr>
            <p14:xfrm>
              <a:off x="4812542" y="2216311"/>
              <a:ext cx="14040" cy="1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534876-4183-B189-A41C-467B0AC95E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3542" y="2207311"/>
                <a:ext cx="31680" cy="3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6E67CDAC-5D04-A756-5DE2-5F2937DA8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6" y="178524"/>
            <a:ext cx="1211262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5. The colony includes two kinds of polyps (also called zooids)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/>
              <a:t>a. the nutritive polyps (hydranths) or (feeding zooids) are similar to </a:t>
            </a:r>
            <a:r>
              <a:rPr lang="en-US" altLang="en-US" sz="2200" i="1" dirty="0"/>
              <a:t>Hydra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/>
              <a:t>and protected by a cup-shaped structure, the </a:t>
            </a:r>
            <a:r>
              <a:rPr lang="en-US" altLang="en-US" sz="2200" dirty="0">
                <a:solidFill>
                  <a:srgbClr val="FF0000"/>
                </a:solidFill>
              </a:rPr>
              <a:t>hydrotheca</a:t>
            </a:r>
            <a:r>
              <a:rPr lang="en-US" altLang="en-US" sz="2200" dirty="0"/>
              <a:t>. The hydranth has oral cone with a ring of tentacles (about 24) in the center of which the mouth opens.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/>
              <a:t>b. the blastostyle is the reproductive polyp which has lost the tentacles, mouth, and capacity of feed, it enclosed in a vas-shaped structure called </a:t>
            </a:r>
            <a:r>
              <a:rPr lang="en-US" altLang="en-US" sz="2200" dirty="0">
                <a:solidFill>
                  <a:srgbClr val="FF0000"/>
                </a:solidFill>
              </a:rPr>
              <a:t>gonotheca</a:t>
            </a:r>
            <a:r>
              <a:rPr lang="en-US" altLang="en-US" sz="2200" dirty="0"/>
              <a:t>, and along the sides medusa-buds are formed them break away to become free swimming medus</a:t>
            </a:r>
            <a:r>
              <a:rPr lang="en-US" altLang="en-US" sz="2200" dirty="0">
                <a:solidFill>
                  <a:srgbClr val="FFFFFF"/>
                </a:solidFill>
              </a:rPr>
              <a:t>a. </a:t>
            </a:r>
          </a:p>
        </p:txBody>
      </p:sp>
      <p:pic>
        <p:nvPicPr>
          <p:cNvPr id="37891" name="Picture 1">
            <a:extLst>
              <a:ext uri="{FF2B5EF4-FFF2-40B4-BE49-F238E27FC236}">
                <a16:creationId xmlns:a16="http://schemas.microsoft.com/office/drawing/2014/main" id="{23F996BA-5AEC-ED9C-62BA-332A87AD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10" y="2747818"/>
            <a:ext cx="6222999" cy="39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2" descr="https://smartsite.ucdavis.edu/access/content/user/00002950/bis10v/week9/obelia.gif">
            <a:extLst>
              <a:ext uri="{FF2B5EF4-FFF2-40B4-BE49-F238E27FC236}">
                <a16:creationId xmlns:a16="http://schemas.microsoft.com/office/drawing/2014/main" id="{08F86D73-3AAA-4D6A-FC65-848519E7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1" y="203200"/>
            <a:ext cx="10658763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0A15879A-1AFE-E128-F0A2-82D14287B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8836" y="1168400"/>
            <a:ext cx="6280728" cy="2908300"/>
          </a:xfrm>
        </p:spPr>
        <p:txBody>
          <a:bodyPr>
            <a:normAutofit fontScale="90000"/>
          </a:bodyPr>
          <a:lstStyle/>
          <a:p>
            <a:pPr algn="l" rtl="0" eaLnBrk="1" hangingPunct="1">
              <a:defRPr/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Class Hydrozoa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Order Siphonophora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Family Physaliidae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</a:rPr>
              <a:t>Physalia physalis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Portuguese Man 0f War(a Hydrozoan), NOT a true jelly fish</a:t>
            </a:r>
          </a:p>
        </p:txBody>
      </p:sp>
      <p:pic>
        <p:nvPicPr>
          <p:cNvPr id="39939" name="Picture 4" descr="JellyFish-PortugueseMan-of-War">
            <a:extLst>
              <a:ext uri="{FF2B5EF4-FFF2-40B4-BE49-F238E27FC236}">
                <a16:creationId xmlns:a16="http://schemas.microsoft.com/office/drawing/2014/main" id="{A7BA5D0C-EB13-E67E-916C-BD8AF1E2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132051"/>
            <a:ext cx="5000625" cy="650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283206B2-1C17-C4A8-8509-BF583E7B7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Portuguese Man 0f War</a:t>
            </a:r>
          </a:p>
        </p:txBody>
      </p:sp>
      <p:pic>
        <p:nvPicPr>
          <p:cNvPr id="40963" name="Picture 4" descr="Creature-Portuguese-Man-o-War-02">
            <a:extLst>
              <a:ext uri="{FF2B5EF4-FFF2-40B4-BE49-F238E27FC236}">
                <a16:creationId xmlns:a16="http://schemas.microsoft.com/office/drawing/2014/main" id="{FD26C0FF-F794-CAC4-EB47-BBB6A7A4A24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>
            <a:fillRect/>
          </a:stretch>
        </p:blipFill>
        <p:spPr>
          <a:xfrm>
            <a:off x="6553200" y="1055178"/>
            <a:ext cx="5257803" cy="55026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5" descr="Creature-Portuguese-Man-o-War-01">
            <a:extLst>
              <a:ext uri="{FF2B5EF4-FFF2-40B4-BE49-F238E27FC236}">
                <a16:creationId xmlns:a16="http://schemas.microsoft.com/office/drawing/2014/main" id="{8AC25437-5548-1386-3193-B01DD78A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7811"/>
            <a:ext cx="4571999" cy="303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physaliaphysalistentacles">
            <a:extLst>
              <a:ext uri="{FF2B5EF4-FFF2-40B4-BE49-F238E27FC236}">
                <a16:creationId xmlns:a16="http://schemas.microsoft.com/office/drawing/2014/main" id="{1AD4D0A6-5483-03D7-4B59-45B35C56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13519"/>
            <a:ext cx="4572000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>
            <a:extLst>
              <a:ext uri="{FF2B5EF4-FFF2-40B4-BE49-F238E27FC236}">
                <a16:creationId xmlns:a16="http://schemas.microsoft.com/office/drawing/2014/main" id="{79917972-2D69-5B68-35BD-6E37D0BDD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29383"/>
            <a:ext cx="4800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Tentacles of </a:t>
            </a:r>
            <a:r>
              <a:rPr lang="en-US" altLang="en-US" sz="2800" i="1" dirty="0">
                <a:solidFill>
                  <a:srgbClr val="FFFF00"/>
                </a:solidFill>
              </a:rPr>
              <a:t>Physalia physalis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0E60-6A0A-7EB0-1AB0-9DE946CD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>
              <a:defRPr/>
            </a:pPr>
            <a:r>
              <a:rPr lang="en-US" sz="2800" i="1" dirty="0"/>
              <a:t>.</a:t>
            </a:r>
            <a:br>
              <a:rPr lang="en-US" sz="2800" i="1" dirty="0"/>
            </a:br>
            <a:r>
              <a:rPr lang="en-US" sz="2800" dirty="0"/>
              <a:t>Class Hydrozoa </a:t>
            </a:r>
            <a:br>
              <a:rPr lang="en-US" sz="2800" dirty="0"/>
            </a:br>
            <a:r>
              <a:rPr lang="en-US" sz="2800" dirty="0"/>
              <a:t>Order Limnomedusae</a:t>
            </a:r>
            <a:br>
              <a:rPr lang="en-US" sz="2800" i="1" dirty="0"/>
            </a:br>
            <a:r>
              <a:rPr lang="en-US" sz="2800" i="1" dirty="0"/>
              <a:t>Gonionemus sp.</a:t>
            </a:r>
            <a:br>
              <a:rPr lang="en-US" dirty="0"/>
            </a:br>
            <a:endParaRPr lang="en-US" dirty="0"/>
          </a:p>
        </p:txBody>
      </p:sp>
      <p:pic>
        <p:nvPicPr>
          <p:cNvPr id="41987" name="Picture 6" descr="http://image.slidesharecdn.com/2ph-131113152457-phpapp02/95/phylla-cnidaria-y-ctenophora-56-638.jpg?cb=1384357037">
            <a:extLst>
              <a:ext uri="{FF2B5EF4-FFF2-40B4-BE49-F238E27FC236}">
                <a16:creationId xmlns:a16="http://schemas.microsoft.com/office/drawing/2014/main" id="{E0259646-D5CF-5382-2815-FD125E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7" y="1422401"/>
            <a:ext cx="11065164" cy="52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45818618-A83B-0D1D-6478-30F2386B8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08" y="491836"/>
            <a:ext cx="1173941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Phylum: Cnidaria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</a:t>
            </a:r>
            <a:r>
              <a:rPr lang="en-US" altLang="en-US" sz="2400" dirty="0">
                <a:solidFill>
                  <a:srgbClr val="C00000"/>
                </a:solidFill>
              </a:rPr>
              <a:t>2/class: Scyphozoa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Order: Semaeostomeae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         </a:t>
            </a:r>
            <a:r>
              <a:rPr lang="en-US" altLang="en-US" sz="2400" i="1" dirty="0">
                <a:solidFill>
                  <a:srgbClr val="C00000"/>
                </a:solidFill>
              </a:rPr>
              <a:t>Aurelia sp.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1. Is one of the commonest of the scyphozoan jellyfishes of worldwide  distribution.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2. Members of the genus may be recognized by eight shallow lobes of the umbrella margin, and the fringe of many small tentacles.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3. The eight sense organs of Aurellia sp. Lie between the marginal lappets and are known as rhopalia. They contain organs of equilibrium.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4. Mouth is on a short manubrium hangs centrally from sub-umbrella surface between four tapering oral arms.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5. Oral arms are grooved and bear nematocysts.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6. The mouth leads into gastric cavity, which is extended into four gastric pouches  (these contain the gonads). </a:t>
            </a:r>
            <a:r>
              <a:rPr lang="en-US" altLang="en-US" sz="2400" dirty="0">
                <a:solidFill>
                  <a:srgbClr val="FFFFFF"/>
                </a:solidFill>
              </a:rPr>
              <a:t>7. There are four gonads lie in the floor of the gastric pouches. Sexes are separate.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8. An alternation of generations of occurs in Aurelia.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96DDE5F-1A49-9DAC-0BB9-7FF2FBD7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9564"/>
            <a:ext cx="4953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>
            <a:extLst>
              <a:ext uri="{FF2B5EF4-FFF2-40B4-BE49-F238E27FC236}">
                <a16:creationId xmlns:a16="http://schemas.microsoft.com/office/drawing/2014/main" id="{348CC8F9-9DCB-C197-57E0-C1147B18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" y="0"/>
            <a:ext cx="10559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7E1B788A-D749-9BB2-6B52-AF9D95E6C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043" y="214685"/>
            <a:ext cx="9684689" cy="59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8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14E68536-2FC0-EA7F-1C8C-1C88247A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1"/>
            <a:ext cx="12192000" cy="74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ahoma" panose="020B0604030504040204" pitchFamily="34" charset="0"/>
              </a:rPr>
              <a:t>Kingdom: Animalia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ahoma" panose="020B0604030504040204" pitchFamily="34" charset="0"/>
              </a:rPr>
              <a:t>    Sub-Kingdom: Eumetazoa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ahoma" panose="020B0604030504040204" pitchFamily="34" charset="0"/>
              </a:rPr>
              <a:t>        Phylum: Cnidaria (Coelentrata)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Characteristics: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They are entirely aquatic including 9000 species, some in fresh water but mostly marine.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They are with radial symmetry.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 body with two layers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(Diploblastic)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epidermis and gastrodermis, between them there is a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noncellular jelly-like material called mesoglea.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An internal body cavity called gastrovascular cavity, is lined by gastrodermis. The gastro- </a:t>
            </a:r>
          </a:p>
          <a:p>
            <a:pPr algn="l" rtl="0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vascular cavity is with a single opening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 mouth)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also serves  as an anus.</a:t>
            </a:r>
          </a:p>
          <a:p>
            <a:pPr algn="l" rtl="0">
              <a:spcBef>
                <a:spcPct val="0"/>
              </a:spcBef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Nematocysts are special stinging organelles. They occur either in epidermis or gastrodermis or</a:t>
            </a:r>
          </a:p>
          <a:p>
            <a:pPr algn="l" rtl="0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in both; nematocysts abundant on tentacles, they used for defense and num</a:t>
            </a:r>
            <a:r>
              <a:rPr lang="en-US" alt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 prey.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A1F6313-F122-89BD-8245-B6FAEE5DFC2B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20073" y="0"/>
            <a:ext cx="9144000" cy="836613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altLang="en-US" b="1" dirty="0"/>
              <a:t>3- Class Anthozoa </a:t>
            </a:r>
            <a:r>
              <a:rPr lang="en-US" altLang="en-US" dirty="0"/>
              <a:t>(flower animals)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5E05BB9-4774-482A-1409-55FF01B4B561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120073" y="771525"/>
            <a:ext cx="11471563" cy="594995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dirty="0">
                <a:latin typeface="Andalus" panose="02020603050405020304" pitchFamily="18" charset="-78"/>
                <a:cs typeface="Andalus" panose="02020603050405020304" pitchFamily="18" charset="-78"/>
              </a:rPr>
              <a:t>Anthozoans are exclusively marine, </a:t>
            </a:r>
            <a:r>
              <a:rPr lang="en-US" altLang="en-US" dirty="0">
                <a:solidFill>
                  <a:srgbClr val="FF33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polypoid cnidarians</a:t>
            </a:r>
            <a:r>
              <a:rPr lang="en-US" altLang="en-US" dirty="0">
                <a:latin typeface="Andalus" panose="02020603050405020304" pitchFamily="18" charset="-78"/>
                <a:cs typeface="Andalus" panose="02020603050405020304" pitchFamily="18" charset="-78"/>
              </a:rPr>
              <a:t>. They include the familiar sea anemones, and other anemone-like groups with skeletons and without skeletons as well as sea pens, sea fans, blue coral, and black coral 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dirty="0">
                <a:latin typeface="Andalus" panose="02020603050405020304" pitchFamily="18" charset="-78"/>
                <a:cs typeface="Andalus" panose="02020603050405020304" pitchFamily="18" charset="-78"/>
              </a:rPr>
              <a:t>Anthozoa are the most advanced members of the phylum Cnidaria. They posses a tubular pharynx leading into the gastrovascular cavity which is divided into numerous radiating compartments by longitudinal septa </a:t>
            </a:r>
          </a:p>
          <a:p>
            <a:pPr algn="l" rtl="0" eaLnBrk="1" hangingPunct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altLang="en-US" dirty="0">
                <a:latin typeface="Andalus" panose="02020603050405020304" pitchFamily="18" charset="-78"/>
                <a:cs typeface="Andalus" panose="02020603050405020304" pitchFamily="18" charset="-78"/>
              </a:rPr>
              <a:t>Have only the polyp stage </a:t>
            </a:r>
            <a:r>
              <a:rPr lang="en-US" altLang="en-US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(there is no medusa stage in their life history)</a:t>
            </a:r>
            <a:r>
              <a:rPr lang="en-US" altLang="en-US" dirty="0">
                <a:latin typeface="Andalus" panose="02020603050405020304" pitchFamily="18" charset="-78"/>
                <a:cs typeface="Andalus" panose="02020603050405020304" pitchFamily="18" charset="-78"/>
              </a:rPr>
              <a:t>. There are nematocysts on threads in the gastrovascular cavity. They have amoebocytes in their mesoglea. </a:t>
            </a:r>
          </a:p>
        </p:txBody>
      </p:sp>
      <p:sp>
        <p:nvSpPr>
          <p:cNvPr id="57348" name="Date Placeholder 1">
            <a:extLst>
              <a:ext uri="{FF2B5EF4-FFF2-40B4-BE49-F238E27FC236}">
                <a16:creationId xmlns:a16="http://schemas.microsoft.com/office/drawing/2014/main" id="{81BAE2A5-17B6-46DE-A8B3-2C3007401E2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2823595-DF32-4D7B-98BF-3DACAAA0C375}" type="datetime1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11/29/2025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CE893C18-4DEA-0CE0-1001-5644E3162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18" y="-330199"/>
            <a:ext cx="12034982" cy="73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class: Anthozoa (Actinozoa)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 Sub-class: Zoantharia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 Order: Actiniaria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            </a:t>
            </a:r>
            <a:r>
              <a:rPr lang="en-US" altLang="en-US" sz="2400" i="1" dirty="0">
                <a:solidFill>
                  <a:srgbClr val="C00000"/>
                </a:solidFill>
              </a:rPr>
              <a:t>Metridium sp.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1. Sea anemone are cylindrical in shape with a crown of tentacles arranged in one or more circles around the mouth of the flat oral disc and it has a basal disc for adhesion to substratum.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2. The tentacles as well as the body or column can be expanded and contracted.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3. The Skin is soft but rough and contains no skeletal structures.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4. The tentacles capture small organisms by means of nematocysts and carry the food thus obtained into the mouth.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5. The slit-shaped mouth leads into a pharynx at one or both ends of the mouth is a   ciliated groove called siphonoglyph, which extends into the pharynx-the siphonoglyph creates a water current directed into the pharynx.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6. Is solitary marine and cosmopolitan.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7. Sea anemones are carnivorous feeding on fish or almost any live (and sometimes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  dead) animals of suitable size</a:t>
            </a:r>
            <a:r>
              <a:rPr lang="en-US" altLang="en-US" sz="1800" dirty="0"/>
              <a:t>. </a:t>
            </a:r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AB3DB44-5CA8-CED2-CBCE-0907F38CB236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406400" y="77789"/>
            <a:ext cx="8510588" cy="719137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altLang="en-US" sz="4000" b="1" dirty="0"/>
              <a:t>Sea Anemones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55244FB-D42C-4CBB-6A08-8C00175F6F3D}"/>
              </a:ext>
            </a:extLst>
          </p:cNvPr>
          <p:cNvSpPr>
            <a:spLocks noGrp="1" noRot="1"/>
          </p:cNvSpPr>
          <p:nvPr>
            <p:ph type="body" sz="half" idx="1"/>
          </p:nvPr>
        </p:nvSpPr>
        <p:spPr>
          <a:xfrm>
            <a:off x="0" y="711200"/>
            <a:ext cx="9144000" cy="1233488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n-US" b="1" dirty="0">
                <a:solidFill>
                  <a:schemeClr val="folHlink"/>
                </a:solidFill>
              </a:rPr>
              <a:t>Tentacles</a:t>
            </a:r>
            <a:r>
              <a:rPr lang="en-US" altLang="en-US" dirty="0"/>
              <a:t> arranged around the central mouth.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n-US" dirty="0"/>
              <a:t>The gastrovascular cavity is divided into radial chambers.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/>
          </a:p>
        </p:txBody>
      </p:sp>
      <p:sp>
        <p:nvSpPr>
          <p:cNvPr id="59397" name="Date Placeholder 1">
            <a:extLst>
              <a:ext uri="{FF2B5EF4-FFF2-40B4-BE49-F238E27FC236}">
                <a16:creationId xmlns:a16="http://schemas.microsoft.com/office/drawing/2014/main" id="{F7234A74-A78E-DA56-001B-036AD464B1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55294AC-65B7-4047-B21E-82C115BE5D41}" type="datetime1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11/29/2025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0182" name="Picture 3" descr="13_23">
            <a:extLst>
              <a:ext uri="{FF2B5EF4-FFF2-40B4-BE49-F238E27FC236}">
                <a16:creationId xmlns:a16="http://schemas.microsoft.com/office/drawing/2014/main" id="{51F33E28-47E8-A8AE-7020-4E20FE1E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302"/>
            <a:ext cx="8510588" cy="50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67E01B8-454F-0BB4-9AA9-586FFF7F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472" y="2628475"/>
            <a:ext cx="3131128" cy="41517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15007A3E-1A4F-F34E-3871-376D1C53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74"/>
            <a:ext cx="12090400" cy="282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27" name="Object 1024">
            <a:extLst>
              <a:ext uri="{FF2B5EF4-FFF2-40B4-BE49-F238E27FC236}">
                <a16:creationId xmlns:a16="http://schemas.microsoft.com/office/drawing/2014/main" id="{0B220004-562B-D7A1-0D4E-74EE7D749E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6858000"/>
          <a:ext cx="9144000" cy="4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52227" name="Object 1024">
                        <a:extLst>
                          <a:ext uri="{FF2B5EF4-FFF2-40B4-BE49-F238E27FC236}">
                            <a16:creationId xmlns:a16="http://schemas.microsoft.com/office/drawing/2014/main" id="{0B220004-562B-D7A1-0D4E-74EE7D749E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858000"/>
                        <a:ext cx="9144000" cy="4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8" name="صورة 2">
            <a:extLst>
              <a:ext uri="{FF2B5EF4-FFF2-40B4-BE49-F238E27FC236}">
                <a16:creationId xmlns:a16="http://schemas.microsoft.com/office/drawing/2014/main" id="{1337565A-6586-B240-E851-E01E5EF8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1066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D12CBD3E-F655-E71D-B935-F55FD0FA9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90" y="0"/>
            <a:ext cx="6098309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Gorgonian Fan Coral</a:t>
            </a:r>
          </a:p>
        </p:txBody>
      </p:sp>
      <p:pic>
        <p:nvPicPr>
          <p:cNvPr id="138243" name="Picture 4" descr="GORGONIAFAN">
            <a:extLst>
              <a:ext uri="{FF2B5EF4-FFF2-40B4-BE49-F238E27FC236}">
                <a16:creationId xmlns:a16="http://schemas.microsoft.com/office/drawing/2014/main" id="{C3D5CEE0-C5EE-5C38-1B00-2485EAF3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4" y="1245610"/>
            <a:ext cx="4957618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EE0BAD2-D620-EDFB-4095-66F52FD9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62" y="1003151"/>
            <a:ext cx="6114474" cy="577172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F3E406-9FAC-B737-4895-C1816D15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17" y="763325"/>
            <a:ext cx="5832463" cy="40392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89A89E-9271-8E3B-E164-68B9D5F58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2" y="763325"/>
            <a:ext cx="4689962" cy="403926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5C3329A-10C0-BB81-7248-EBEC7D3E5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46" y="103910"/>
            <a:ext cx="8229600" cy="990600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dirty="0"/>
              <a:t>Coral Reefs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223F02A-F878-FD5C-F6DE-E919F4B34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745" y="1371600"/>
            <a:ext cx="11864109" cy="5486400"/>
          </a:xfrm>
        </p:spPr>
        <p:txBody>
          <a:bodyPr>
            <a:noAutofit/>
          </a:bodyPr>
          <a:lstStyle/>
          <a:p>
            <a:pPr algn="l" rtl="0" eaLnBrk="1" hangingPunct="1">
              <a:defRPr/>
            </a:pPr>
            <a:r>
              <a:rPr lang="en-US" b="1" dirty="0"/>
              <a:t>Coral reefs</a:t>
            </a:r>
            <a:r>
              <a:rPr lang="en-US" dirty="0"/>
              <a:t> are diverse underwater ecosystems held together by </a:t>
            </a:r>
            <a:r>
              <a:rPr lang="en-US" dirty="0">
                <a:hlinkClick r:id="rId2" tooltip="Calcium carbonate"/>
              </a:rPr>
              <a:t>calcium carbonate</a:t>
            </a:r>
            <a:r>
              <a:rPr lang="en-US" dirty="0"/>
              <a:t> structures secreted by </a:t>
            </a:r>
            <a:r>
              <a:rPr lang="en-US" dirty="0">
                <a:hlinkClick r:id="rId3" tooltip="Coral"/>
              </a:rPr>
              <a:t>corals</a:t>
            </a:r>
            <a:r>
              <a:rPr lang="en-US" dirty="0"/>
              <a:t>. </a:t>
            </a:r>
          </a:p>
          <a:p>
            <a:pPr algn="l" rtl="0" eaLnBrk="1" hangingPunct="1">
              <a:defRPr/>
            </a:pPr>
            <a:r>
              <a:rPr lang="en-US" dirty="0"/>
              <a:t>Coral reefs are built by </a:t>
            </a:r>
            <a:r>
              <a:rPr lang="en-US" dirty="0">
                <a:hlinkClick r:id="rId4" tooltip="Colony (biology)"/>
              </a:rPr>
              <a:t>colonies</a:t>
            </a:r>
            <a:r>
              <a:rPr lang="en-US" dirty="0"/>
              <a:t> of tiny animals found in marine waters that contain few nutrients. </a:t>
            </a:r>
          </a:p>
          <a:p>
            <a:pPr algn="l" rtl="0" eaLnBrk="1" hangingPunct="1">
              <a:defRPr/>
            </a:pPr>
            <a:r>
              <a:rPr lang="en-US" dirty="0"/>
              <a:t>Most coral reefs are built from </a:t>
            </a:r>
            <a:r>
              <a:rPr lang="en-US" dirty="0">
                <a:hlinkClick r:id="rId5" tooltip="Stony coral"/>
              </a:rPr>
              <a:t>stony corals</a:t>
            </a:r>
            <a:r>
              <a:rPr lang="en-US" dirty="0"/>
              <a:t>, which in turn consist of </a:t>
            </a:r>
            <a:r>
              <a:rPr lang="en-US" dirty="0">
                <a:hlinkClick r:id="rId6" tooltip="Polyp"/>
              </a:rPr>
              <a:t>polyps</a:t>
            </a:r>
            <a:r>
              <a:rPr lang="en-US" dirty="0"/>
              <a:t> that cluster in groups. </a:t>
            </a:r>
          </a:p>
          <a:p>
            <a:pPr algn="l" rtl="0" eaLnBrk="1" hangingPunct="1">
              <a:defRPr/>
            </a:pPr>
            <a:r>
              <a:rPr lang="en-US" dirty="0"/>
              <a:t>The polyps belong to a group of animals known as </a:t>
            </a:r>
            <a:r>
              <a:rPr lang="en-US" dirty="0">
                <a:hlinkClick r:id="rId7" tooltip="Cnidaria"/>
              </a:rPr>
              <a:t>Cnidaria</a:t>
            </a:r>
            <a:r>
              <a:rPr lang="en-US" dirty="0"/>
              <a:t>, which also includes </a:t>
            </a:r>
            <a:r>
              <a:rPr lang="en-US" u="sng" dirty="0">
                <a:solidFill>
                  <a:schemeClr val="accent1"/>
                </a:solidFill>
              </a:rPr>
              <a:t>sea anemones </a:t>
            </a:r>
            <a:r>
              <a:rPr lang="en-US" dirty="0"/>
              <a:t>and </a:t>
            </a:r>
            <a:r>
              <a:rPr lang="en-US" dirty="0">
                <a:hlinkClick r:id="rId8" tooltip="Jellyfish"/>
              </a:rPr>
              <a:t>jellyfish</a:t>
            </a:r>
            <a:r>
              <a:rPr lang="en-US" dirty="0"/>
              <a:t>. </a:t>
            </a:r>
          </a:p>
          <a:p>
            <a:pPr algn="l" rtl="0" eaLnBrk="1" hangingPunct="1">
              <a:defRPr/>
            </a:pPr>
            <a:r>
              <a:rPr lang="en-US" dirty="0"/>
              <a:t>Unlike sea anemones, corals secrete hard carbonate </a:t>
            </a:r>
            <a:r>
              <a:rPr lang="en-US" dirty="0">
                <a:hlinkClick r:id="rId9" tooltip="Exoskeleton"/>
              </a:rPr>
              <a:t>exoskeletons</a:t>
            </a:r>
            <a:r>
              <a:rPr lang="en-US" dirty="0"/>
              <a:t> which support and protect the coral polyps. Reefs grow best in warm, shallow, clear, sunny and agitated waters.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>
            <a:extLst>
              <a:ext uri="{FF2B5EF4-FFF2-40B4-BE49-F238E27FC236}">
                <a16:creationId xmlns:a16="http://schemas.microsoft.com/office/drawing/2014/main" id="{B401B8BC-D195-45F2-06BC-46CAADFD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6" y="3055939"/>
            <a:ext cx="1196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13.34</a:t>
            </a:r>
          </a:p>
        </p:txBody>
      </p:sp>
      <p:graphicFrame>
        <p:nvGraphicFramePr>
          <p:cNvPr id="57347" name="Object 5">
            <a:extLst>
              <a:ext uri="{FF2B5EF4-FFF2-40B4-BE49-F238E27FC236}">
                <a16:creationId xmlns:a16="http://schemas.microsoft.com/office/drawing/2014/main" id="{888FC86A-76BD-D484-C23D-E0F42A838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9492"/>
              </p:ext>
            </p:extLst>
          </p:nvPr>
        </p:nvGraphicFramePr>
        <p:xfrm>
          <a:off x="0" y="206376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00" imgH="3429000" progId="PowerPoint.Slide.8">
                  <p:embed/>
                </p:oleObj>
              </mc:Choice>
              <mc:Fallback>
                <p:oleObj name="Slide" r:id="rId2" imgW="4572000" imgH="3429000" progId="PowerPoint.Slide.8">
                  <p:embed/>
                  <p:pic>
                    <p:nvPicPr>
                      <p:cNvPr id="57347" name="Object 5">
                        <a:extLst>
                          <a:ext uri="{FF2B5EF4-FFF2-40B4-BE49-F238E27FC236}">
                            <a16:creationId xmlns:a16="http://schemas.microsoft.com/office/drawing/2014/main" id="{888FC86A-76BD-D484-C23D-E0F42A838C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376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Coral reef picture">
            <a:extLst>
              <a:ext uri="{FF2B5EF4-FFF2-40B4-BE49-F238E27FC236}">
                <a16:creationId xmlns:a16="http://schemas.microsoft.com/office/drawing/2014/main" id="{DF3883CF-DC58-6FAF-F98A-6AD91B3B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9" y="114596"/>
            <a:ext cx="1039090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6">
            <a:extLst>
              <a:ext uri="{FF2B5EF4-FFF2-40B4-BE49-F238E27FC236}">
                <a16:creationId xmlns:a16="http://schemas.microsoft.com/office/drawing/2014/main" id="{F505BDC4-ED2D-DA23-04EE-05D822D0D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502" y="6281739"/>
            <a:ext cx="7230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Shumann Island, Papua New Guinea (fringing reef).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d3lp4xedbqa8a5.cloudfront.net/s3/digital-cougar-assets/AusGeo/2014/02/03/38138/great-barrier-reef-hardy.jpg">
            <a:extLst>
              <a:ext uri="{FF2B5EF4-FFF2-40B4-BE49-F238E27FC236}">
                <a16:creationId xmlns:a16="http://schemas.microsoft.com/office/drawing/2014/main" id="{51D15177-B304-2AD4-1F62-F4EEDC38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82" y="348962"/>
            <a:ext cx="9894454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2 Dikdörtgen">
            <a:extLst>
              <a:ext uri="{FF2B5EF4-FFF2-40B4-BE49-F238E27FC236}">
                <a16:creationId xmlns:a16="http://schemas.microsoft.com/office/drawing/2014/main" id="{A2A1730F-2B56-5356-130E-4194B7033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943601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Barrier reefs</a:t>
            </a:r>
            <a:endParaRPr lang="en-US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3DE0F995-F37B-0A9B-D49B-9E8EF232F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4" y="76201"/>
            <a:ext cx="12099636" cy="923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6. Two basic types of individuals are seen: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a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. Polyp form (Hydroid):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Tubular body, with the mouth at end directed upward.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Around the mouth is a whorl (circular) of feeding tentacles.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Only have a small amount of mesoglea.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Sessile or sedentary.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b. </a:t>
            </a:r>
            <a:r>
              <a:rPr lang="en-US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Medusa form (Jelly fish form):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Bell-shaped or umbrella shaped body, with the centered mouth, which is directed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   downward.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Small tentacles, directed downward.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Possess a large amount of mesoglea.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ahoma" panose="020B0604030504040204" pitchFamily="34" charset="0"/>
              </a:rPr>
              <a:t>• Motile or free swimming, move by weak contractions of body.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The reproduction is either a sexually by budding (in polyps) or sexually by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gametes (in all medusa and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polyps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algn="l">
              <a:spcBef>
                <a:spcPct val="0"/>
              </a:spcBef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No excretory or respiratory system present. </a:t>
            </a: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They haven't coelomic cavity.</a:t>
            </a: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Cnidarians are the simplest animals equipped with nerve cells which are arranged into a nerve</a:t>
            </a:r>
          </a:p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net, but there is no central nervous system.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ct val="0"/>
              </a:spcBef>
              <a:buNone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oral reef picture">
            <a:extLst>
              <a:ext uri="{FF2B5EF4-FFF2-40B4-BE49-F238E27FC236}">
                <a16:creationId xmlns:a16="http://schemas.microsoft.com/office/drawing/2014/main" id="{ACB08C49-356F-B130-A7BE-76925B31F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1" y="0"/>
            <a:ext cx="106587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>
            <a:extLst>
              <a:ext uri="{FF2B5EF4-FFF2-40B4-BE49-F238E27FC236}">
                <a16:creationId xmlns:a16="http://schemas.microsoft.com/office/drawing/2014/main" id="{6B349BB0-AFC7-9455-D81D-1BDE70FD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6153151"/>
            <a:ext cx="3470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Coral reef, Indonesia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ACC0A86B-FDCC-DD2E-35EC-E7366D99A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491" y="0"/>
            <a:ext cx="10515600" cy="1325563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dirty="0"/>
              <a:t>Class Cubozoa: Box Jellyfish</a:t>
            </a:r>
          </a:p>
        </p:txBody>
      </p:sp>
      <p:pic>
        <p:nvPicPr>
          <p:cNvPr id="62467" name="Picture 4" descr="The image “http://www.bootkeyharbor.com/images/BoxJellyfishChironexFleckeri.jpg” cannot be displayed, because it contains errors.">
            <a:extLst>
              <a:ext uri="{FF2B5EF4-FFF2-40B4-BE49-F238E27FC236}">
                <a16:creationId xmlns:a16="http://schemas.microsoft.com/office/drawing/2014/main" id="{159A7A98-7942-F82D-FD18-620CD4B00A1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491" y="1265238"/>
            <a:ext cx="10917382" cy="559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C9476106-D0FD-0E41-5D0A-D987D191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295400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4000" i="1" dirty="0"/>
              <a:t>Chironex fleckeri  </a:t>
            </a:r>
            <a:r>
              <a:rPr lang="en-US" sz="4000" dirty="0"/>
              <a:t>the Box jelly fish</a:t>
            </a:r>
          </a:p>
        </p:txBody>
      </p:sp>
      <p:pic>
        <p:nvPicPr>
          <p:cNvPr id="63491" name="Picture 5" descr="aussiesignsboxjelly">
            <a:extLst>
              <a:ext uri="{FF2B5EF4-FFF2-40B4-BE49-F238E27FC236}">
                <a16:creationId xmlns:a16="http://schemas.microsoft.com/office/drawing/2014/main" id="{F38B2BED-CF1F-3304-3A5D-ECEDB270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1095663"/>
            <a:ext cx="4054621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boxjellyfish3">
            <a:extLst>
              <a:ext uri="{FF2B5EF4-FFF2-40B4-BE49-F238E27FC236}">
                <a16:creationId xmlns:a16="http://schemas.microsoft.com/office/drawing/2014/main" id="{6E278E2F-134A-02A9-4BAF-8FA17F98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6350"/>
            <a:ext cx="2540000" cy="36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boxjelly4">
            <a:extLst>
              <a:ext uri="{FF2B5EF4-FFF2-40B4-BE49-F238E27FC236}">
                <a16:creationId xmlns:a16="http://schemas.microsoft.com/office/drawing/2014/main" id="{D5B890E6-AB03-7BCF-B761-C6BE5CCC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0" y="1295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8" descr="seawaspboxjelly">
            <a:extLst>
              <a:ext uri="{FF2B5EF4-FFF2-40B4-BE49-F238E27FC236}">
                <a16:creationId xmlns:a16="http://schemas.microsoft.com/office/drawing/2014/main" id="{379E615C-3322-9880-5249-432E63CF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870613"/>
            <a:ext cx="2362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A169E6B0-434F-600A-0A35-63CC7676B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763" y="106218"/>
            <a:ext cx="6712407" cy="1325563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dirty="0"/>
              <a:t>Ecological Roles of Cnidaria 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969D71E0-2314-0279-277C-EE11A0031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763" y="1690688"/>
            <a:ext cx="10515600" cy="4351338"/>
          </a:xfrm>
        </p:spPr>
        <p:txBody>
          <a:bodyPr/>
          <a:lstStyle/>
          <a:p>
            <a:pPr marL="609600" indent="-609600" algn="l" rtl="0">
              <a:buFontTx/>
              <a:buAutoNum type="alphaUcPeriod"/>
              <a:defRPr/>
            </a:pPr>
            <a:r>
              <a:rPr lang="en-US" dirty="0"/>
              <a:t>Predators and prey.</a:t>
            </a:r>
          </a:p>
          <a:p>
            <a:pPr marL="609600" indent="-609600" algn="l" rtl="0">
              <a:buFontTx/>
              <a:buAutoNum type="alphaUcPeriod"/>
              <a:defRPr/>
            </a:pPr>
            <a:r>
              <a:rPr lang="en-US" dirty="0"/>
              <a:t>Neurotoxins in medical research.</a:t>
            </a:r>
          </a:p>
          <a:p>
            <a:pPr marL="609600" indent="-609600" algn="l" rtl="0">
              <a:buFontTx/>
              <a:buAutoNum type="alphaUcPeriod"/>
              <a:defRPr/>
            </a:pPr>
            <a:r>
              <a:rPr lang="en-US" dirty="0"/>
              <a:t>Coral – jewelry, building, reefs (surfing!).</a:t>
            </a:r>
          </a:p>
          <a:p>
            <a:pPr marL="609600" indent="-609600" algn="l" rtl="0">
              <a:buFontTx/>
              <a:buAutoNum type="alphaUcPeriod"/>
              <a:defRPr/>
            </a:pPr>
            <a:r>
              <a:rPr lang="en-US" dirty="0"/>
              <a:t>Coral reefs - habitat for many -great biodiversity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    - protect coastline.   </a:t>
            </a:r>
          </a:p>
          <a:p>
            <a:pPr marL="609600" indent="-609600" algn="l" rtl="0">
              <a:buNone/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E.</a:t>
            </a:r>
            <a:r>
              <a:rPr lang="en-US" dirty="0"/>
              <a:t> Symbiosis with other organisms.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 07_05.jpg                                                      0000B0CFBackup                         B7953C94:">
            <a:extLst>
              <a:ext uri="{FF2B5EF4-FFF2-40B4-BE49-F238E27FC236}">
                <a16:creationId xmlns:a16="http://schemas.microsoft.com/office/drawing/2014/main" id="{14D21F3B-34B0-A5C5-5B78-4D5A46EF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8" y="73026"/>
            <a:ext cx="9107055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4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7A85A5A-0F15-ABBD-63D9-BA136FCC8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454" y="196272"/>
            <a:ext cx="3200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Cnidocytes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B79D566-7962-99C9-2647-C5DC90830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12192000" cy="495300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Cnidocytes contain cnidae which are stinging organelles (the most common of which is the nematocyst).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The cnida is a small capsule made of chitin that contains a coiled, often barbed, filament.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In many cases a toxin is injected, but in others, the cnida entangles or sticks to the prey.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dirty="0"/>
              <a:t>Nematocysts of most cnidarians are not harmful to humans, but the stings of some (e.g. Portuguese Man-of-war) are painful or even fatal (certain box jellyfish).</a:t>
            </a:r>
          </a:p>
          <a:p>
            <a:pPr algn="l"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6DCCE-1075-81B7-3EDA-DAE96CF7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6CFB40AD-FD29-6C71-F649-A6C5FA74E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91" y="0"/>
            <a:ext cx="2717512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Tentacles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7EF101C-F00E-FD26-A925-30EE3F8E2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891" y="1030663"/>
            <a:ext cx="5907232" cy="3513628"/>
          </a:xfrm>
        </p:spPr>
        <p:txBody>
          <a:bodyPr>
            <a:normAutofit/>
          </a:bodyPr>
          <a:lstStyle/>
          <a:p>
            <a:pPr algn="l" rtl="0" eaLnBrk="1" hangingPunct="1">
              <a:defRPr/>
            </a:pPr>
            <a:r>
              <a:rPr lang="en-US" sz="3200" dirty="0"/>
              <a:t>Have </a:t>
            </a:r>
            <a:r>
              <a:rPr lang="en-US" sz="3200" dirty="0">
                <a:solidFill>
                  <a:srgbClr val="FF0000"/>
                </a:solidFill>
              </a:rPr>
              <a:t>nematocysts</a:t>
            </a:r>
            <a:r>
              <a:rPr lang="en-US" sz="3200" dirty="0"/>
              <a:t>(stinging cells).</a:t>
            </a:r>
          </a:p>
          <a:p>
            <a:pPr algn="l" rtl="0" eaLnBrk="1" hangingPunct="1">
              <a:defRPr/>
            </a:pPr>
            <a:r>
              <a:rPr lang="en-US" sz="3200" dirty="0"/>
              <a:t>Coiled thread discharges like a harpoon.</a:t>
            </a:r>
          </a:p>
          <a:p>
            <a:pPr algn="l" rtl="0" eaLnBrk="1" hangingPunct="1">
              <a:defRPr/>
            </a:pPr>
            <a:r>
              <a:rPr lang="en-US" sz="3200" dirty="0"/>
              <a:t>Contains </a:t>
            </a:r>
            <a:r>
              <a:rPr lang="en-US" sz="3200" dirty="0">
                <a:solidFill>
                  <a:srgbClr val="FF9900"/>
                </a:solidFill>
              </a:rPr>
              <a:t>neurotoxin.</a:t>
            </a:r>
          </a:p>
          <a:p>
            <a:pPr algn="l" rtl="0" eaLnBrk="1" hangingPunct="1"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Paralyzes prey.</a:t>
            </a:r>
          </a:p>
        </p:txBody>
      </p:sp>
      <p:pic>
        <p:nvPicPr>
          <p:cNvPr id="16388" name="Picture 7" descr="digi_rsl3image1">
            <a:extLst>
              <a:ext uri="{FF2B5EF4-FFF2-40B4-BE49-F238E27FC236}">
                <a16:creationId xmlns:a16="http://schemas.microsoft.com/office/drawing/2014/main" id="{70F7B781-C05C-DA8C-14D4-4CA70C1A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23" y="1289049"/>
            <a:ext cx="2806700" cy="524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nemato">
            <a:extLst>
              <a:ext uri="{FF2B5EF4-FFF2-40B4-BE49-F238E27FC236}">
                <a16:creationId xmlns:a16="http://schemas.microsoft.com/office/drawing/2014/main" id="{E03AA481-F595-D2DB-8289-2FD73A01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3" y="800100"/>
            <a:ext cx="3158836" cy="52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0">
            <a:extLst>
              <a:ext uri="{FF2B5EF4-FFF2-40B4-BE49-F238E27FC236}">
                <a16:creationId xmlns:a16="http://schemas.microsoft.com/office/drawing/2014/main" id="{A6390055-7834-7137-DE1F-C6E98A78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6211608"/>
            <a:ext cx="3380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/>
              <a:t>Discharged nematocyst</a:t>
            </a:r>
          </a:p>
        </p:txBody>
      </p:sp>
    </p:spTree>
    <p:extLst>
      <p:ext uri="{BB962C8B-B14F-4D97-AF65-F5344CB8AC3E}">
        <p14:creationId xmlns:p14="http://schemas.microsoft.com/office/powerpoint/2010/main" val="229207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>
            <a:extLst>
              <a:ext uri="{FF2B5EF4-FFF2-40B4-BE49-F238E27FC236}">
                <a16:creationId xmlns:a16="http://schemas.microsoft.com/office/drawing/2014/main" id="{E617C1F3-F9A8-6904-19A4-E7C4FFD85265}"/>
              </a:ext>
            </a:extLst>
          </p:cNvPr>
          <p:cNvSpPr>
            <a:spLocks noGrp="1" noRot="1"/>
          </p:cNvSpPr>
          <p:nvPr>
            <p:ph type="body" sz="half" idx="1"/>
          </p:nvPr>
        </p:nvSpPr>
        <p:spPr>
          <a:xfrm>
            <a:off x="83127" y="76200"/>
            <a:ext cx="7305964" cy="6781800"/>
          </a:xfrm>
        </p:spPr>
        <p:txBody>
          <a:bodyPr>
            <a:normAutofit/>
          </a:bodyPr>
          <a:lstStyle/>
          <a:p>
            <a:pPr marL="381000" indent="-381000" algn="l" rtl="0">
              <a:buFont typeface="Wingdings" panose="05000000000000000000" pitchFamily="2" charset="2"/>
              <a:buChar char="q"/>
              <a:defRPr/>
            </a:pPr>
            <a:r>
              <a:rPr lang="en-US" altLang="en-US" dirty="0"/>
              <a:t>Cnidarians exhibit two body forms (</a:t>
            </a:r>
            <a:r>
              <a:rPr lang="en-US" altLang="en-US" dirty="0">
                <a:solidFill>
                  <a:srgbClr val="FF0000"/>
                </a:solidFill>
              </a:rPr>
              <a:t>dimorphic condition</a:t>
            </a:r>
            <a:r>
              <a:rPr lang="en-US" altLang="en-US" dirty="0"/>
              <a:t>) </a:t>
            </a:r>
          </a:p>
          <a:p>
            <a:pPr marL="381000" indent="-381000" algn="l" rtl="0">
              <a:buFont typeface="Wingdings" panose="05000000000000000000" pitchFamily="2" charset="2"/>
              <a:buAutoNum type="arabicPeriod"/>
              <a:defRPr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FF3300"/>
                </a:solidFill>
              </a:rPr>
              <a:t>sessile polyp</a:t>
            </a:r>
            <a:r>
              <a:rPr lang="en-US" altLang="en-US" dirty="0"/>
              <a:t> with tentacles and mouth at the top .</a:t>
            </a:r>
          </a:p>
          <a:p>
            <a:pPr marL="381000" indent="-381000" algn="l" rtl="0">
              <a:buFont typeface="Wingdings" panose="05000000000000000000" pitchFamily="2" charset="2"/>
              <a:buAutoNum type="arabicPeriod"/>
              <a:defRPr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FF3300"/>
                </a:solidFill>
              </a:rPr>
              <a:t>motile medusa</a:t>
            </a:r>
            <a:r>
              <a:rPr lang="en-US" altLang="en-US" dirty="0"/>
              <a:t> with tentacles and mouth on the bottom.</a:t>
            </a:r>
          </a:p>
          <a:p>
            <a:pPr marL="381000" indent="-381000" algn="l" rtl="0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These forms alternate in the life cycle .</a:t>
            </a:r>
          </a:p>
          <a:p>
            <a:pPr marL="381000" indent="-381000" algn="l" rtl="0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In some groups of cnidarians both polyp and medusa stages are found in the life cycle, while in others, there is no medusa; and still in others, the polyp stage is reduced or absent .</a:t>
            </a:r>
          </a:p>
        </p:txBody>
      </p:sp>
      <p:sp>
        <p:nvSpPr>
          <p:cNvPr id="62469" name="Date Placeholder 1">
            <a:extLst>
              <a:ext uri="{FF2B5EF4-FFF2-40B4-BE49-F238E27FC236}">
                <a16:creationId xmlns:a16="http://schemas.microsoft.com/office/drawing/2014/main" id="{66719F5C-644B-C2B9-25C9-ECD3C345797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0160CDF-9B03-4DAC-9088-DEA9CF9C54C9}" type="datetime1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11/29/2025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7412" name="Content Placeholder 4">
            <a:extLst>
              <a:ext uri="{FF2B5EF4-FFF2-40B4-BE49-F238E27FC236}">
                <a16:creationId xmlns:a16="http://schemas.microsoft.com/office/drawing/2014/main" id="{E04153C1-A805-85AF-027F-0DBEBF79E7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4581" y="144175"/>
            <a:ext cx="4544291" cy="63849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>
            <a:extLst>
              <a:ext uri="{FF2B5EF4-FFF2-40B4-BE49-F238E27FC236}">
                <a16:creationId xmlns:a16="http://schemas.microsoft.com/office/drawing/2014/main" id="{3038FE23-2A20-0A32-F18A-C3F6F9446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1999" cy="3670011"/>
          </a:xfrm>
        </p:spPr>
        <p:txBody>
          <a:bodyPr/>
          <a:lstStyle/>
          <a:p>
            <a:pPr marL="0" indent="0" algn="l" rtl="0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Locomotion</a:t>
            </a:r>
          </a:p>
          <a:p>
            <a:pPr marL="609600" indent="-609600" algn="l" rtl="0">
              <a:buFontTx/>
              <a:buAutoNum type="alphaUcPeriod"/>
              <a:defRPr/>
            </a:pPr>
            <a:r>
              <a:rPr lang="en-US" dirty="0">
                <a:solidFill>
                  <a:srgbClr val="FF0000"/>
                </a:solidFill>
              </a:rPr>
              <a:t>Medusa motile</a:t>
            </a:r>
            <a:r>
              <a:rPr lang="en-US" dirty="0"/>
              <a:t>, free-swimming</a:t>
            </a:r>
          </a:p>
          <a:p>
            <a:pPr marL="609600" indent="-609600" algn="l" rtl="0">
              <a:buFontTx/>
              <a:buAutoNum type="alphaUcPeriod"/>
              <a:defRPr/>
            </a:pPr>
            <a:r>
              <a:rPr lang="en-US" dirty="0">
                <a:solidFill>
                  <a:srgbClr val="FF00FF"/>
                </a:solidFill>
              </a:rPr>
              <a:t>Polyps sessile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	Exceptions: 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		1. Hydra tumbles on tentacles .</a:t>
            </a:r>
          </a:p>
          <a:p>
            <a:pPr marL="609600" indent="-609600" algn="l" rtl="0">
              <a:buNone/>
              <a:defRPr/>
            </a:pPr>
            <a:r>
              <a:rPr lang="en-US" dirty="0"/>
              <a:t>        2. Sea anemones glide on pedal disc.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513AEBD-B80E-99B4-8DAD-29B394D87725}"/>
              </a:ext>
            </a:extLst>
          </p:cNvPr>
          <p:cNvSpPr txBox="1"/>
          <p:nvPr/>
        </p:nvSpPr>
        <p:spPr>
          <a:xfrm>
            <a:off x="71580" y="3958028"/>
            <a:ext cx="1212041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1" hangingPunct="1">
              <a:defRPr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Cnidaria digestion</a:t>
            </a:r>
          </a:p>
          <a:p>
            <a:pPr algn="l" rtl="0" eaLnBrk="1" hangingPunct="1">
              <a:defRPr/>
            </a:pPr>
            <a:endParaRPr lang="en-US" sz="2800" dirty="0"/>
          </a:p>
          <a:p>
            <a:pPr algn="l" rtl="0" eaLnBrk="1" hangingPunct="1">
              <a:defRPr/>
            </a:pPr>
            <a:r>
              <a:rPr lang="en-US" sz="2800" dirty="0"/>
              <a:t>Cnidarians have an internal body cavity, the gastrovascular cavity, but one-way gut. Food enters and waste exi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en-US" sz="2800" dirty="0"/>
              <a:t>s through the same opening, the oral cavity.</a:t>
            </a:r>
          </a:p>
          <a:p>
            <a:pPr algn="l" rtl="0" eaLnBrk="1" hangingPunct="1">
              <a:defRPr/>
            </a:pPr>
            <a:r>
              <a:rPr lang="en-US" sz="2800" dirty="0"/>
              <a:t>Digestion takes place </a:t>
            </a:r>
            <a:r>
              <a:rPr lang="en-US" sz="2800" dirty="0">
                <a:solidFill>
                  <a:srgbClr val="FF0000"/>
                </a:solidFill>
              </a:rPr>
              <a:t>extracellularly</a:t>
            </a:r>
            <a:r>
              <a:rPr lang="en-US" sz="2800" dirty="0"/>
              <a:t> within the gastrovascular cavity.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2241</Words>
  <Application>Microsoft Office PowerPoint</Application>
  <PresentationFormat>شاشة عريضة</PresentationFormat>
  <Paragraphs>235</Paragraphs>
  <Slides>43</Slides>
  <Notes>5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56" baseType="lpstr">
      <vt:lpstr>Abadi</vt:lpstr>
      <vt:lpstr>Andalus</vt:lpstr>
      <vt:lpstr>Aptos</vt:lpstr>
      <vt:lpstr>Arial</vt:lpstr>
      <vt:lpstr>Arial Rounded MT Bold</vt:lpstr>
      <vt:lpstr>Calibri</vt:lpstr>
      <vt:lpstr>Calibri Light</vt:lpstr>
      <vt:lpstr>Century Gothic</vt:lpstr>
      <vt:lpstr>Tahoma</vt:lpstr>
      <vt:lpstr>Times New Roman</vt:lpstr>
      <vt:lpstr>Wingdings</vt:lpstr>
      <vt:lpstr>نسق Office</vt:lpstr>
      <vt:lpstr>Slide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Cnidocytes</vt:lpstr>
      <vt:lpstr>Tentacles</vt:lpstr>
      <vt:lpstr>عرض تقديمي في PowerPoint</vt:lpstr>
      <vt:lpstr>عرض تقديمي في PowerPoint</vt:lpstr>
      <vt:lpstr>                                      Process of feeding </vt:lpstr>
      <vt:lpstr>Lion’s mane jellyfish eating                </vt:lpstr>
      <vt:lpstr>عرض تقديمي في PowerPoint</vt:lpstr>
      <vt:lpstr>Nerve net                                                </vt:lpstr>
      <vt:lpstr> Reproduction                                                                </vt:lpstr>
      <vt:lpstr>Life Cycles                                                             </vt:lpstr>
      <vt:lpstr>Life Cycles                                                             </vt:lpstr>
      <vt:lpstr>Classification of the Cnidarians                                       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Class Hydrozoa Order Siphonophora Family Physaliidae Physalia physalis Portuguese Man 0f War(a Hydrozoan), NOT a true jelly fish</vt:lpstr>
      <vt:lpstr>Portuguese Man 0f War</vt:lpstr>
      <vt:lpstr>. Class Hydrozoa  Order Limnomedusae Gonionemus sp. </vt:lpstr>
      <vt:lpstr>عرض تقديمي في PowerPoint</vt:lpstr>
      <vt:lpstr>عرض تقديمي في PowerPoint</vt:lpstr>
      <vt:lpstr>عرض تقديمي في PowerPoint</vt:lpstr>
      <vt:lpstr>3- Class Anthozoa (flower animals)</vt:lpstr>
      <vt:lpstr>عرض تقديمي في PowerPoint</vt:lpstr>
      <vt:lpstr>Sea Anemones</vt:lpstr>
      <vt:lpstr>عرض تقديمي في PowerPoint</vt:lpstr>
      <vt:lpstr>Gorgonian Fan Coral</vt:lpstr>
      <vt:lpstr>عرض تقديمي في PowerPoint</vt:lpstr>
      <vt:lpstr>Coral Reefs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Class Cubozoa: Box Jellyfish</vt:lpstr>
      <vt:lpstr>Chironex fleckeri  the Box jelly fish</vt:lpstr>
      <vt:lpstr>Ecological Roles of Cnidaria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Nagham Raheem</dc:creator>
  <cp:lastModifiedBy>Dr.Sabeeh AL-Mayah</cp:lastModifiedBy>
  <cp:revision>57</cp:revision>
  <dcterms:created xsi:type="dcterms:W3CDTF">2024-10-11T17:19:02Z</dcterms:created>
  <dcterms:modified xsi:type="dcterms:W3CDTF">2025-11-29T21:19:22Z</dcterms:modified>
</cp:coreProperties>
</file>